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 id="2147483674"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Lst>
  <p:sldSz cy="5715000" cx="9144000"/>
  <p:notesSz cx="6858000" cy="9144000"/>
  <p:embeddedFontLst>
    <p:embeddedFont>
      <p:font typeface="Helvetica Neue"/>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font" Target="fonts/HelveticaNeue-regular.fntdata"/><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font" Target="fonts/HelveticaNeue-italic.fntdata"/><Relationship Id="rId32" Type="http://schemas.openxmlformats.org/officeDocument/2006/relationships/slide" Target="slides/slide24.xml"/><Relationship Id="rId76" Type="http://schemas.openxmlformats.org/officeDocument/2006/relationships/font" Target="fonts/HelveticaNeue-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HelveticaNeue-boldItalic.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livepage.apple.com/"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3" name="Google Shape;27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There appears to be little difference between them at the first look. Yet. There is some quite relevant different: the at high degrees the power law curve is always higher than the exponential.</a:t>
            </a:r>
            <a:endParaRPr/>
          </a:p>
          <a:p>
            <a:pPr indent="0" lvl="0" marL="0" rtl="0" algn="l">
              <a:spcBef>
                <a:spcPts val="360"/>
              </a:spcBef>
              <a:spcAft>
                <a:spcPts val="0"/>
              </a:spcAft>
              <a:buNone/>
            </a:pPr>
            <a:r>
              <a:rPr lang="en-US">
                <a:latin typeface="Times New Roman"/>
                <a:ea typeface="Times New Roman"/>
                <a:cs typeface="Times New Roman"/>
                <a:sym typeface="Times New Roman"/>
              </a:rPr>
              <a:t> </a:t>
            </a:r>
            <a:endParaRPr/>
          </a:p>
        </p:txBody>
      </p:sp>
      <p:sp>
        <p:nvSpPr>
          <p:cNvPr id="274" name="Google Shape;274;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 name="Google Shape;316;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3" name="Google Shape;32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 </a:t>
            </a:r>
            <a:endParaRPr/>
          </a:p>
        </p:txBody>
      </p:sp>
      <p:sp>
        <p:nvSpPr>
          <p:cNvPr id="324" name="Google Shape;32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5" name="Google Shape;335;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2" name="Google Shape;362;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Helvetica Neue"/>
                <a:ea typeface="Helvetica Neue"/>
                <a:cs typeface="Helvetica Neue"/>
                <a:sym typeface="Helvetica Neue"/>
              </a:rPr>
              <a:t>Now we see where the ‘scale-free’ name comes from. </a:t>
            </a:r>
            <a:br>
              <a:rPr lang="en-US" sz="1200">
                <a:latin typeface="Helvetica Neue"/>
                <a:ea typeface="Helvetica Neue"/>
                <a:cs typeface="Helvetica Neue"/>
                <a:sym typeface="Helvetica Neue"/>
              </a:rPr>
            </a:br>
            <a:br>
              <a:rPr lang="en-US" sz="1200">
                <a:latin typeface="Helvetica Neue"/>
                <a:ea typeface="Helvetica Neue"/>
                <a:cs typeface="Helvetica Neue"/>
                <a:sym typeface="Helvetica Neue"/>
              </a:rPr>
            </a:br>
            <a:r>
              <a:rPr lang="en-US" sz="1200">
                <a:latin typeface="Helvetica Neue"/>
                <a:ea typeface="Helvetica Neue"/>
                <a:cs typeface="Helvetica Neue"/>
                <a:sym typeface="Helvetica Neue"/>
              </a:rPr>
              <a:t>But what’s in the name?</a:t>
            </a:r>
            <a:endParaRPr/>
          </a:p>
          <a:p>
            <a:pPr indent="0" lvl="0" marL="0" rtl="0" algn="l">
              <a:spcBef>
                <a:spcPts val="360"/>
              </a:spcBef>
              <a:spcAft>
                <a:spcPts val="0"/>
              </a:spcAft>
              <a:buNone/>
            </a:pPr>
            <a:r>
              <a:t/>
            </a:r>
            <a:endParaRPr sz="1200">
              <a:latin typeface="Helvetica Neue"/>
              <a:ea typeface="Helvetica Neue"/>
              <a:cs typeface="Helvetica Neue"/>
              <a:sym typeface="Helvetica Neue"/>
            </a:endParaRPr>
          </a:p>
          <a:p>
            <a:pPr indent="0" lvl="0" marL="0" rtl="0" algn="l">
              <a:spcBef>
                <a:spcPts val="360"/>
              </a:spcBef>
              <a:spcAft>
                <a:spcPts val="0"/>
              </a:spcAft>
              <a:buNone/>
            </a:pPr>
            <a:r>
              <a:rPr lang="en-US" sz="1200">
                <a:latin typeface="Helvetica Neue"/>
                <a:ea typeface="Helvetica Neue"/>
                <a:cs typeface="Helvetica Neue"/>
                <a:sym typeface="Helvetica Neue"/>
              </a:rPr>
              <a:t>We need to learn a bit more to understand that … soon</a:t>
            </a:r>
            <a:endParaRPr/>
          </a:p>
          <a:p>
            <a:pPr indent="0" lvl="0" marL="0" rtl="0" algn="l">
              <a:spcBef>
                <a:spcPts val="360"/>
              </a:spcBef>
              <a:spcAft>
                <a:spcPts val="0"/>
              </a:spcAft>
              <a:buNone/>
            </a:pPr>
            <a:r>
              <a:t/>
            </a:r>
            <a:endParaRPr sz="1200">
              <a:solidFill>
                <a:srgbClr val="FF0000"/>
              </a:solidFill>
              <a:latin typeface="Helvetica Neue"/>
              <a:ea typeface="Helvetica Neue"/>
              <a:cs typeface="Helvetica Neue"/>
              <a:sym typeface="Helvetica Neue"/>
            </a:endParaRPr>
          </a:p>
          <a:p>
            <a:pPr indent="0" lvl="0" marL="0" rtl="0" algn="l">
              <a:spcBef>
                <a:spcPts val="360"/>
              </a:spcBef>
              <a:spcAft>
                <a:spcPts val="0"/>
              </a:spcAft>
              <a:buNone/>
            </a:pPr>
            <a:r>
              <a:rPr lang="en-US" sz="1200">
                <a:solidFill>
                  <a:srgbClr val="FF0000"/>
                </a:solidFill>
                <a:latin typeface="Helvetica Neue"/>
                <a:ea typeface="Helvetica Neue"/>
                <a:cs typeface="Helvetica Neue"/>
                <a:sym typeface="Helvetica Neue"/>
              </a:rPr>
              <a:t>Before we get there, let us talk about universality.</a:t>
            </a:r>
            <a:endParaRPr/>
          </a:p>
          <a:p>
            <a:pPr indent="0" lvl="0" marL="0" rtl="0" algn="l">
              <a:spcBef>
                <a:spcPts val="360"/>
              </a:spcBef>
              <a:spcAft>
                <a:spcPts val="0"/>
              </a:spcAft>
              <a:buNone/>
            </a:pPr>
            <a:r>
              <a:t/>
            </a:r>
            <a:endParaRPr/>
          </a:p>
        </p:txBody>
      </p:sp>
      <p:sp>
        <p:nvSpPr>
          <p:cNvPr id="373" name="Google Shape;37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0" name="Google Shape;380;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2" name="Google Shape;412;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9" name="Google Shape;419;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6" name="Google Shape;426;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6" name="Google Shape;436;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2" name="Google Shape;442;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0" name="Google Shape;460;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3" name="Google Shape;473;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FACEBOOK:  The complementary cumulative distribution function (CCDF). The CCDF at degree k measures the fraction of users who have degree k or greater and in terms of the degree distribution is 􏰂k′ ≥k pk′ . For the U.S., the degree measures the number of friends also from the United States. </a:t>
            </a:r>
            <a:endParaRPr/>
          </a:p>
          <a:p>
            <a:pPr indent="0" lvl="0" marL="0" rtl="0" algn="l">
              <a:spcBef>
                <a:spcPts val="360"/>
              </a:spcBef>
              <a:spcAft>
                <a:spcPts val="0"/>
              </a:spcAft>
              <a:buNone/>
            </a:pPr>
            <a:r>
              <a:t/>
            </a:r>
            <a:endParaRPr/>
          </a:p>
        </p:txBody>
      </p:sp>
      <p:sp>
        <p:nvSpPr>
          <p:cNvPr id="486" name="Google Shape;486;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7" name="Google Shape;497;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2" name="Google Shape;572;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0" name="Google Shape;580;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 name="Google Shape;587;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1" name="Google Shape;601;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6" name="Google Shape;676;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8" name="Google Shape;698;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0" name="Google Shape;710;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3" name="Google Shape;723;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4" name="Google Shape;734;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0" name="Google Shape;750;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200">
                <a:solidFill>
                  <a:schemeClr val="dk1"/>
                </a:solidFill>
                <a:latin typeface="Calibri"/>
                <a:ea typeface="Calibri"/>
                <a:cs typeface="Calibri"/>
                <a:sym typeface="Calibri"/>
              </a:rPr>
              <a:t>A carbon atom can share only four electrons with other atoms, hence no matter how we arrange these atoms relative to each other, in the resulting network a node can never have more than four links. Hence, hubs are forbidden and the scale-free property cannot emerge. The figure shows several carbon allotropes, each characterized by a different “network”, resulting in materials with different physical characteristics, like (a) diamond; (b) graphite; (c) lonsdaleite; (d) C60 (buckminsterfullerene); (e) C540 (a fullerene) (f) C70 (another fullerene); (g) amorphous carbon; (h) single-walled carbon nanotube. After </a:t>
            </a:r>
            <a:r>
              <a:rPr lang="en-US" sz="1200" u="sng">
                <a:solidFill>
                  <a:schemeClr val="hlink"/>
                </a:solidFill>
                <a:latin typeface="Calibri"/>
                <a:ea typeface="Calibri"/>
                <a:cs typeface="Calibri"/>
                <a:sym typeface="Calibri"/>
                <a:hlinkClick r:id="rId2"/>
              </a:rPr>
              <a:t>http://www.thenanoage.com/Figures/Eight_Allotropes_of_Carbon.png</a:t>
            </a:r>
            <a:endParaRPr sz="1200">
              <a:solidFill>
                <a:schemeClr val="dk1"/>
              </a:solidFill>
              <a:latin typeface="Calibri"/>
              <a:ea typeface="Calibri"/>
              <a:cs typeface="Calibri"/>
              <a:sym typeface="Calibri"/>
            </a:endParaRPr>
          </a:p>
          <a:p>
            <a:pPr indent="0" lvl="0" marL="0" rtl="0" algn="l">
              <a:lnSpc>
                <a:spcPct val="90000"/>
              </a:lnSpc>
              <a:spcBef>
                <a:spcPts val="360"/>
              </a:spcBef>
              <a:spcAft>
                <a:spcPts val="0"/>
              </a:spcAft>
              <a:buNone/>
            </a:pPr>
            <a:r>
              <a:t/>
            </a:r>
            <a:endParaRPr sz="1200">
              <a:solidFill>
                <a:schemeClr val="dk1"/>
              </a:solidFill>
              <a:latin typeface="Calibri"/>
              <a:ea typeface="Calibri"/>
              <a:cs typeface="Calibri"/>
              <a:sym typeface="Calibri"/>
            </a:endParaRPr>
          </a:p>
          <a:p>
            <a:pPr indent="0" lvl="0" marL="0" rtl="0" algn="l">
              <a:lnSpc>
                <a:spcPct val="90000"/>
              </a:lnSpc>
              <a:spcBef>
                <a:spcPts val="360"/>
              </a:spcBef>
              <a:spcAft>
                <a:spcPts val="0"/>
              </a:spcAft>
              <a:buNone/>
            </a:pPr>
            <a:r>
              <a:rPr lang="en-US" sz="1200">
                <a:solidFill>
                  <a:schemeClr val="dk1"/>
                </a:solidFill>
                <a:latin typeface="Calibri"/>
                <a:ea typeface="Calibri"/>
                <a:cs typeface="Calibri"/>
                <a:sym typeface="Calibri"/>
              </a:rPr>
              <a:t>The ubiquity of the scale-free property does not mean that </a:t>
            </a:r>
            <a:r>
              <a:rPr i="1" lang="en-US" sz="1200">
                <a:solidFill>
                  <a:schemeClr val="dk1"/>
                </a:solidFill>
                <a:latin typeface="Calibri"/>
                <a:ea typeface="Calibri"/>
                <a:cs typeface="Calibri"/>
                <a:sym typeface="Calibri"/>
              </a:rPr>
              <a:t>all real networks are scale-free. Indeed, several important networks do not share this property:Networks appearing in material science, like the network describing the bonds between the atoms in crystalline or amorphous materials, where each node has exactly the same degree.The neural network of the C.elegans worm. The power grid, consisting of generators and switches connected by transmission lines.For the scale-free property to emerge the nodes need to have the capacity to link to an arbitrary number of other nodes. These links do not need to be simultaneous: we do not constantly chat with each of our acquaintances and a protein in the cell does not simultaneously bind to each of its potential interaction partners. In general the scale-free property is absent in systems that have a limitation in the number of links a node can have, as such limitations limit the size of the hubs.  As illustrated in the image, such limitations are common in materials, explaining why they cannot develop a scale-free topology.</a:t>
            </a:r>
            <a:endParaRPr/>
          </a:p>
          <a:p>
            <a:pPr indent="0" lvl="0" marL="0" rtl="0" algn="l">
              <a:lnSpc>
                <a:spcPct val="90000"/>
              </a:lnSpc>
              <a:spcBef>
                <a:spcPts val="360"/>
              </a:spcBef>
              <a:spcAft>
                <a:spcPts val="0"/>
              </a:spcAft>
              <a:buNone/>
            </a:pPr>
            <a:r>
              <a:t/>
            </a:r>
            <a:endParaRPr i="1" sz="1200">
              <a:solidFill>
                <a:schemeClr val="dk1"/>
              </a:solidFill>
              <a:latin typeface="Calibri"/>
              <a:ea typeface="Calibri"/>
              <a:cs typeface="Calibri"/>
              <a:sym typeface="Calibri"/>
            </a:endParaRPr>
          </a:p>
          <a:p>
            <a:pPr indent="0" lvl="0" marL="0" rtl="0" algn="l">
              <a:lnSpc>
                <a:spcPct val="90000"/>
              </a:lnSpc>
              <a:spcBef>
                <a:spcPts val="360"/>
              </a:spcBef>
              <a:spcAft>
                <a:spcPts val="0"/>
              </a:spcAft>
              <a:buNone/>
            </a:pPr>
            <a:r>
              <a:t/>
            </a:r>
            <a:endParaRPr/>
          </a:p>
        </p:txBody>
      </p:sp>
      <p:sp>
        <p:nvSpPr>
          <p:cNvPr id="756" name="Google Shape;756;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3" name="Google Shape;763;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0" name="Google Shape;770;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6" name="Google Shape;806;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8" name="Google Shape;81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Much of our intuition about distance is based on our experience with the phys- ical space, or distances in regular lattices. These do not display the small world phenomenon. Indeed, for a one-dimensional lattice (a line of length N) the network diameter and the average path length scale linearly with N: dmax ∼ ⟨d⟩ ∼ N. For a square lattice dmax ∼ ⟨d⟩ ∼ N1/2 and for a cubic lattice dmax ∼ ⟨d⟩ ∼ N1/3. In general, for a d-dimensional lattice we have dmax ∼ ⟨d⟩ ∼ N1/d. This polynomial form predicts a much faster increase than the logarithmic form Eq. (23) for a random network, indicating that in regular lattices the path lengths are significantly longer than in a random net- work. This difference is illustrated in the figure above that shows the predicted N-dependence of ⟨d⟩ (or dmax), for various regular and random networks. The right panel shows the same dependence on a log-log scale. For example, if the social network would form a regular 2d lattice, where each individual knows only those in its immediate physical vicinity, the typical distance between two randomly chosen individuals would be roughly (7 × 107)1/2 = 83, 666. Even if we correct for the fact that a person has about 1,000 acquaintances, not four, the average separation will be orders of magnitude larger than predicted by Eq. (22).</a:t>
            </a:r>
            <a:br>
              <a:rPr lang="en-US">
                <a:latin typeface="Calibri"/>
                <a:ea typeface="Calibri"/>
                <a:cs typeface="Calibri"/>
                <a:sym typeface="Calibri"/>
              </a:rPr>
            </a:br>
            <a:r>
              <a:rPr lang="en-US">
                <a:latin typeface="Calibri"/>
                <a:ea typeface="Calibri"/>
                <a:cs typeface="Calibri"/>
                <a:sym typeface="Calibri"/>
              </a:rPr>
              <a:t>Many laws of nature rely on precise distance measures: Newton’s law of gravi- tation is expressed in terms of the distance between two planets; the likelihood of two individuals to know each other decreases rapidly with the physical dis- tance between them. In networks the path length plays the role of the physical distance. Yet, as the path length depends on logN, many systems can have comparable diameter, making it difficult to distinguish them based on their average or maximum path length. </a:t>
            </a:r>
            <a:endParaRPr/>
          </a:p>
          <a:p>
            <a:pPr indent="0" lvl="0" marL="0" rtl="0" algn="l">
              <a:spcBef>
                <a:spcPts val="360"/>
              </a:spcBef>
              <a:spcAft>
                <a:spcPts val="0"/>
              </a:spcAft>
              <a:buNone/>
            </a:pPr>
            <a:r>
              <a:t/>
            </a:r>
            <a:endParaRPr>
              <a:latin typeface="Calibri"/>
              <a:ea typeface="Calibri"/>
              <a:cs typeface="Calibri"/>
              <a:sym typeface="Calibri"/>
            </a:endParaRPr>
          </a:p>
        </p:txBody>
      </p:sp>
      <p:sp>
        <p:nvSpPr>
          <p:cNvPr id="819" name="Google Shape;819;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7" name="Google Shape;827;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5" name="Google Shape;835;p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2" name="Google Shape;842;p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8" name="Google Shape;21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There appears to be little difference between them at the first look. Yet. There is some quite relevant different: the at high degrees the power law curve is always higher than the exponential.</a:t>
            </a:r>
            <a:endParaRPr/>
          </a:p>
          <a:p>
            <a:pPr indent="0" lvl="0" marL="0" rtl="0" algn="l">
              <a:spcBef>
                <a:spcPts val="360"/>
              </a:spcBef>
              <a:spcAft>
                <a:spcPts val="0"/>
              </a:spcAft>
              <a:buNone/>
            </a:pPr>
            <a:r>
              <a:rPr lang="en-US">
                <a:latin typeface="Times New Roman"/>
                <a:ea typeface="Times New Roman"/>
                <a:cs typeface="Times New Roman"/>
                <a:sym typeface="Times New Roman"/>
              </a:rPr>
              <a:t> </a:t>
            </a:r>
            <a:endParaRPr/>
          </a:p>
        </p:txBody>
      </p:sp>
      <p:sp>
        <p:nvSpPr>
          <p:cNvPr id="219" name="Google Shape;21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9" name="Google Shape;849;p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5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020"/>
              <a:t>textbf{Box 4: Graphicality and the impossibility of networks with $\gamma &lt; 2$.} </a:t>
            </a:r>
            <a:endParaRPr/>
          </a:p>
          <a:p>
            <a:pPr indent="0" lvl="0" marL="0" rtl="0" algn="l">
              <a:lnSpc>
                <a:spcPct val="90000"/>
              </a:lnSpc>
              <a:spcBef>
                <a:spcPts val="306"/>
              </a:spcBef>
              <a:spcAft>
                <a:spcPts val="0"/>
              </a:spcAft>
              <a:buNone/>
            </a:pPr>
            <a:r>
              <a:t/>
            </a:r>
            <a:endParaRPr sz="1020"/>
          </a:p>
          <a:p>
            <a:pPr indent="0" lvl="0" marL="0" rtl="0" algn="l">
              <a:lnSpc>
                <a:spcPct val="90000"/>
              </a:lnSpc>
              <a:spcBef>
                <a:spcPts val="306"/>
              </a:spcBef>
              <a:spcAft>
                <a:spcPts val="0"/>
              </a:spcAft>
              <a:buNone/>
            </a:pPr>
            <a:r>
              <a:rPr lang="en-US" sz="1020"/>
              <a:t>To see why we lack networks with $\gamma &lt; 2$, we need to attempt to build a scale-free network with $\gamma &lt; 2$. For this we first generate a degree sequence by generating $N$ numbers from a $p_k$ distribution with the selected $\gamma$. That is, we pick $N$ random numbers, $k_1, k_2, \dots, k_N$, from the $p_k$, corresponding to the degree of the nodes in the network, as shown in (a). Next we connect the stubs to each other, obtaining the network. </a:t>
            </a:r>
            <a:endParaRPr/>
          </a:p>
          <a:p>
            <a:pPr indent="0" lvl="0" marL="0" rtl="0" algn="l">
              <a:lnSpc>
                <a:spcPct val="90000"/>
              </a:lnSpc>
              <a:spcBef>
                <a:spcPts val="306"/>
              </a:spcBef>
              <a:spcAft>
                <a:spcPts val="0"/>
              </a:spcAft>
              <a:buNone/>
            </a:pPr>
            <a:r>
              <a:t/>
            </a:r>
            <a:endParaRPr sz="1020"/>
          </a:p>
          <a:p>
            <a:pPr indent="0" lvl="0" marL="0" rtl="0" algn="l">
              <a:lnSpc>
                <a:spcPct val="90000"/>
              </a:lnSpc>
              <a:spcBef>
                <a:spcPts val="306"/>
              </a:spcBef>
              <a:spcAft>
                <a:spcPts val="0"/>
              </a:spcAft>
              <a:buNone/>
            </a:pPr>
            <a:r>
              <a:rPr lang="en-US" sz="1020"/>
              <a:t>Yet, not all degree sequences can be turned into a network. For example, if the number of stubs is odd, there will be always one stub unmatched, as shown in (b). The degree sequences that can be turned into simple graphs are called {graphical} \cite{Erdos_Matematikai-Lapok_1960}. </a:t>
            </a:r>
            <a:endParaRPr/>
          </a:p>
          <a:p>
            <a:pPr indent="0" lvl="0" marL="0" rtl="0" algn="l">
              <a:lnSpc>
                <a:spcPct val="90000"/>
              </a:lnSpc>
              <a:spcBef>
                <a:spcPts val="306"/>
              </a:spcBef>
              <a:spcAft>
                <a:spcPts val="0"/>
              </a:spcAft>
              <a:buNone/>
            </a:pPr>
            <a:r>
              <a:t/>
            </a:r>
            <a:endParaRPr sz="1020"/>
          </a:p>
          <a:p>
            <a:pPr indent="0" lvl="0" marL="0" rtl="0" algn="l">
              <a:lnSpc>
                <a:spcPct val="90000"/>
              </a:lnSpc>
              <a:spcBef>
                <a:spcPts val="306"/>
              </a:spcBef>
              <a:spcAft>
                <a:spcPts val="0"/>
              </a:spcAft>
              <a:buNone/>
            </a:pPr>
            <a:r>
              <a:rPr lang="en-US" sz="1020"/>
              <a:t>Graphicality can be tested with an algorithm proposed by Erd\H{o}s and Gallai \cite{Erdos_Matematikai-Lapok_1960, Del-Genio_PLoS-ONE_2010} based on a theorem by Havel and Hakimi \cite{Havel_Casopis-Pest-Mat_1955, Hakimi_SIAM-J-Appl-Math_1962}. The algorithms indicate that all networks with $\gamma &gt; 2$ are graphical, that is, any degree sequence generated with $\gamma &gt;2$ can be turned into a scale-free network. The number of graphical degree sequences drops to zero for $\gamma&lt;2$ (see Figure \ref{F-SF-Graphicality}b), meaning that in this regime the degree sequences simply can not be turned into networks. </a:t>
            </a:r>
            <a:endParaRPr/>
          </a:p>
          <a:p>
            <a:pPr indent="0" lvl="0" marL="0" rtl="0" algn="l">
              <a:lnSpc>
                <a:spcPct val="90000"/>
              </a:lnSpc>
              <a:spcBef>
                <a:spcPts val="306"/>
              </a:spcBef>
              <a:spcAft>
                <a:spcPts val="0"/>
              </a:spcAft>
              <a:buNone/>
            </a:pPr>
            <a:r>
              <a:t/>
            </a:r>
            <a:endParaRPr sz="1020"/>
          </a:p>
          <a:p>
            <a:pPr indent="0" lvl="0" marL="0" rtl="0" algn="l">
              <a:lnSpc>
                <a:spcPct val="90000"/>
              </a:lnSpc>
              <a:spcBef>
                <a:spcPts val="306"/>
              </a:spcBef>
              <a:spcAft>
                <a:spcPts val="0"/>
              </a:spcAft>
              <a:buNone/>
            </a:pPr>
            <a:r>
              <a:rPr lang="en-US" sz="1020"/>
              <a:t>The reason for the lack of graphicality can be found in Eq. (\ref{K_max_Sim_K_min}). For $\gamma&lt;2$ the exponent $\frac{1}{(\gamma-1)}$ is larger than one, hence for networks in this regime the largest hub grows faster than the network size $N$. In a simple graph a node can have at most one link to any other node, hence the degree of the largest hub cannot exceed $N-1$. According to (\ref{K_max_Sim_K_min}), for sufficiently large $N$, the largest hub is supposed to have more links than $N-1$, hence it will not find enough nodes to link to, leading to the breakdown of graphicality.</a:t>
            </a:r>
            <a:endParaRPr/>
          </a:p>
        </p:txBody>
      </p:sp>
      <p:sp>
        <p:nvSpPr>
          <p:cNvPr id="856" name="Google Shape;856;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6" name="Google Shape;866;p5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0" name="Google Shape;880;p5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6" name="Google Shape;886;p5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7" name="Google Shape;897;p5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9" name="Google Shape;909;p5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0" name="Google Shape;920;p5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3" name="Google Shape;933;p5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0" name="Google Shape;940;p5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Vilfredo Pareto, a 19th century economist, noticed that in Italy a few wealthy individuals earned most of the money, while the majority of the population earned rather small amounts. He connected this disparity to the observation that incomes follow a power law, representing the first known report of a power law distribution [3]. His finding entered the popular literature as the 80/20 rule: roughly 80 percent of money is earned by only 20 percent of the population. The 80/20 emerges in many areas, like management, stating that 80 percent of profits are produced by only 20 percent of the employees or that 80 percent of decisions are made during 20 percent of meeting time. They are present in networks as well: 80 percent of links on the Web point to only 15 percent of webpages; 80 percent of citations go to only 38 percent of scientists; 80 percent of links in Hollywood are connected to 30 percent of actors [4]. Typically all quantities obeying the 80/20 rule follow a power law distribution. During the 2009 economic crisis power laws have gained a new meaning: the Occupy Wall Street Movement highlighted the fact that in the US 1% of the population earns a disproportionate 15% of the total US income. This 1% effect, a signature of a profound income disparity, is again a natural consequence of the power law nature of the income distribution.</a:t>
            </a:r>
            <a:endParaRPr/>
          </a:p>
        </p:txBody>
      </p:sp>
      <p:sp>
        <p:nvSpPr>
          <p:cNvPr id="240" name="Google Shape;24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8" name="Google Shape;948;p6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4" name="Google Shape;954;p6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6" name="Google Shape;966;p6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0" name="Google Shape;980;p6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7" name="Google Shape;987;p6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4" name="Google Shape;994;p6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1" name="Google Shape;1001;p6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6" name="Google Shape;25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There appears to be little difference between them at the first look. Yet. There is some quite relevant different: the at high degrees the power law curve is always higher than the exponential.</a:t>
            </a:r>
            <a:endParaRPr/>
          </a:p>
          <a:p>
            <a:pPr indent="0" lvl="0" marL="0" rtl="0" algn="l">
              <a:spcBef>
                <a:spcPts val="360"/>
              </a:spcBef>
              <a:spcAft>
                <a:spcPts val="0"/>
              </a:spcAft>
              <a:buNone/>
            </a:pPr>
            <a:r>
              <a:rPr lang="en-US">
                <a:latin typeface="Times New Roman"/>
                <a:ea typeface="Times New Roman"/>
                <a:cs typeface="Times New Roman"/>
                <a:sym typeface="Times New Roman"/>
              </a:rPr>
              <a:t> </a:t>
            </a:r>
            <a:endParaRPr/>
          </a:p>
        </p:txBody>
      </p:sp>
      <p:sp>
        <p:nvSpPr>
          <p:cNvPr id="257" name="Google Shape;25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3" name="Google Shape;26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There appears to be little difference between them at the first look. Yet. There is some quite relevant different: the at high degrees the power law curve is always higher than the exponential.</a:t>
            </a:r>
            <a:endParaRPr/>
          </a:p>
          <a:p>
            <a:pPr indent="0" lvl="0" marL="0" rtl="0" algn="l">
              <a:spcBef>
                <a:spcPts val="360"/>
              </a:spcBef>
              <a:spcAft>
                <a:spcPts val="0"/>
              </a:spcAft>
              <a:buNone/>
            </a:pPr>
            <a:r>
              <a:rPr lang="en-US">
                <a:latin typeface="Times New Roman"/>
                <a:ea typeface="Times New Roman"/>
                <a:cs typeface="Times New Roman"/>
                <a:sym typeface="Times New Roman"/>
              </a:rPr>
              <a:t> </a:t>
            </a:r>
            <a:endParaRPr/>
          </a:p>
        </p:txBody>
      </p:sp>
      <p:sp>
        <p:nvSpPr>
          <p:cNvPr id="264" name="Google Shape;26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sp>
        <p:nvSpPr>
          <p:cNvPr id="78" name="Google Shape;78;p12"/>
          <p:cNvSpPr txBox="1"/>
          <p:nvPr>
            <p:ph type="title"/>
          </p:nvPr>
        </p:nvSpPr>
        <p:spPr>
          <a:xfrm>
            <a:off x="1792288" y="4000500"/>
            <a:ext cx="5486400" cy="47228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9" name="Google Shape;79;p12"/>
          <p:cNvSpPr/>
          <p:nvPr>
            <p:ph idx="2" type="pic"/>
          </p:nvPr>
        </p:nvSpPr>
        <p:spPr>
          <a:xfrm>
            <a:off x="1792288" y="510646"/>
            <a:ext cx="5486400" cy="3429000"/>
          </a:xfrm>
          <a:prstGeom prst="rect">
            <a:avLst/>
          </a:prstGeom>
          <a:noFill/>
          <a:ln>
            <a:noFill/>
          </a:ln>
        </p:spPr>
      </p:sp>
      <p:sp>
        <p:nvSpPr>
          <p:cNvPr id="80" name="Google Shape;80;p12"/>
          <p:cNvSpPr txBox="1"/>
          <p:nvPr>
            <p:ph idx="1" type="body"/>
          </p:nvPr>
        </p:nvSpPr>
        <p:spPr>
          <a:xfrm>
            <a:off x="1792288" y="4472782"/>
            <a:ext cx="5486400" cy="670718"/>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1" name="Google Shape;81;p12"/>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4" name="Shape 84"/>
        <p:cNvGrpSpPr/>
        <p:nvPr/>
      </p:nvGrpSpPr>
      <p:grpSpPr>
        <a:xfrm>
          <a:off x="0" y="0"/>
          <a:ext cx="0" cy="0"/>
          <a:chOff x="0" y="0"/>
          <a:chExt cx="0" cy="0"/>
        </a:xfrm>
      </p:grpSpPr>
      <p:sp>
        <p:nvSpPr>
          <p:cNvPr id="85" name="Google Shape;85;p13"/>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 name="Google Shape;86;p13"/>
          <p:cNvSpPr txBox="1"/>
          <p:nvPr>
            <p:ph idx="1" type="body"/>
          </p:nvPr>
        </p:nvSpPr>
        <p:spPr>
          <a:xfrm rot="5400000">
            <a:off x="2686050" y="-895350"/>
            <a:ext cx="37719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3"/>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14"/>
          <p:cNvSpPr txBox="1"/>
          <p:nvPr>
            <p:ph type="title"/>
          </p:nvPr>
        </p:nvSpPr>
        <p:spPr>
          <a:xfrm rot="5400000">
            <a:off x="5219965" y="1638301"/>
            <a:ext cx="4876271"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14"/>
          <p:cNvSpPr txBox="1"/>
          <p:nvPr>
            <p:ph idx="1" type="body"/>
          </p:nvPr>
        </p:nvSpPr>
        <p:spPr>
          <a:xfrm rot="5400000">
            <a:off x="1028965" y="-342900"/>
            <a:ext cx="4876271"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4"/>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16"/>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6"/>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18"/>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 name="Google Shape;114;p18"/>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8"/>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7" name="Shape 117"/>
        <p:cNvGrpSpPr/>
        <p:nvPr/>
      </p:nvGrpSpPr>
      <p:grpSpPr>
        <a:xfrm>
          <a:off x="0" y="0"/>
          <a:ext cx="0" cy="0"/>
          <a:chOff x="0" y="0"/>
          <a:chExt cx="0" cy="0"/>
        </a:xfrm>
      </p:grpSpPr>
      <p:sp>
        <p:nvSpPr>
          <p:cNvPr id="118" name="Google Shape;118;p19"/>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9" name="Google Shape;119;p19"/>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20" name="Google Shape;120;p19"/>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9"/>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9"/>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3" name="Shape 123"/>
        <p:cNvGrpSpPr/>
        <p:nvPr/>
      </p:nvGrpSpPr>
      <p:grpSpPr>
        <a:xfrm>
          <a:off x="0" y="0"/>
          <a:ext cx="0" cy="0"/>
          <a:chOff x="0" y="0"/>
          <a:chExt cx="0" cy="0"/>
        </a:xfrm>
      </p:grpSpPr>
      <p:sp>
        <p:nvSpPr>
          <p:cNvPr id="124" name="Google Shape;124;p20"/>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 name="Google Shape;125;p20"/>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 name="Google Shape;126;p20"/>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 name="Shape 129"/>
        <p:cNvGrpSpPr/>
        <p:nvPr/>
      </p:nvGrpSpPr>
      <p:grpSpPr>
        <a:xfrm>
          <a:off x="0" y="0"/>
          <a:ext cx="0" cy="0"/>
          <a:chOff x="0" y="0"/>
          <a:chExt cx="0" cy="0"/>
        </a:xfrm>
      </p:grpSpPr>
      <p:sp>
        <p:nvSpPr>
          <p:cNvPr id="130" name="Google Shape;130;p21"/>
          <p:cNvSpPr txBox="1"/>
          <p:nvPr>
            <p:ph type="title"/>
          </p:nvPr>
        </p:nvSpPr>
        <p:spPr>
          <a:xfrm>
            <a:off x="722313" y="3672417"/>
            <a:ext cx="7772400" cy="11350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1" name="Google Shape;131;p21"/>
          <p:cNvSpPr txBox="1"/>
          <p:nvPr>
            <p:ph idx="1" type="body"/>
          </p:nvPr>
        </p:nvSpPr>
        <p:spPr>
          <a:xfrm>
            <a:off x="722313" y="2422261"/>
            <a:ext cx="7772400" cy="1250156"/>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32" name="Google Shape;132;p21"/>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1"/>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1"/>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p22"/>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7" name="Google Shape;137;p22"/>
          <p:cNvSpPr txBox="1"/>
          <p:nvPr>
            <p:ph idx="1" type="body"/>
          </p:nvPr>
        </p:nvSpPr>
        <p:spPr>
          <a:xfrm>
            <a:off x="457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38" name="Google Shape;138;p22"/>
          <p:cNvSpPr txBox="1"/>
          <p:nvPr>
            <p:ph idx="2" type="body"/>
          </p:nvPr>
        </p:nvSpPr>
        <p:spPr>
          <a:xfrm>
            <a:off x="4648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39" name="Google Shape;139;p22"/>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2"/>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2" name="Shape 142"/>
        <p:cNvGrpSpPr/>
        <p:nvPr/>
      </p:nvGrpSpPr>
      <p:grpSpPr>
        <a:xfrm>
          <a:off x="0" y="0"/>
          <a:ext cx="0" cy="0"/>
          <a:chOff x="0" y="0"/>
          <a:chExt cx="0" cy="0"/>
        </a:xfrm>
      </p:grpSpPr>
      <p:sp>
        <p:nvSpPr>
          <p:cNvPr id="143" name="Google Shape;143;p23"/>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4" name="Google Shape;144;p23"/>
          <p:cNvSpPr txBox="1"/>
          <p:nvPr>
            <p:ph idx="1" type="body"/>
          </p:nvPr>
        </p:nvSpPr>
        <p:spPr>
          <a:xfrm>
            <a:off x="457200" y="1279261"/>
            <a:ext cx="4040188"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5" name="Google Shape;145;p23"/>
          <p:cNvSpPr txBox="1"/>
          <p:nvPr>
            <p:ph idx="2" type="body"/>
          </p:nvPr>
        </p:nvSpPr>
        <p:spPr>
          <a:xfrm>
            <a:off x="457200" y="1812396"/>
            <a:ext cx="4040188"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6" name="Google Shape;146;p23"/>
          <p:cNvSpPr txBox="1"/>
          <p:nvPr>
            <p:ph idx="3" type="body"/>
          </p:nvPr>
        </p:nvSpPr>
        <p:spPr>
          <a:xfrm>
            <a:off x="4645026" y="1279261"/>
            <a:ext cx="4041775"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7" name="Google Shape;147;p23"/>
          <p:cNvSpPr txBox="1"/>
          <p:nvPr>
            <p:ph idx="4" type="body"/>
          </p:nvPr>
        </p:nvSpPr>
        <p:spPr>
          <a:xfrm>
            <a:off x="4645026" y="1812396"/>
            <a:ext cx="4041775"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8" name="Google Shape;148;p23"/>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3"/>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3"/>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4"/>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4"/>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1" name="Shape 151"/>
        <p:cNvGrpSpPr/>
        <p:nvPr/>
      </p:nvGrpSpPr>
      <p:grpSpPr>
        <a:xfrm>
          <a:off x="0" y="0"/>
          <a:ext cx="0" cy="0"/>
          <a:chOff x="0" y="0"/>
          <a:chExt cx="0" cy="0"/>
        </a:xfrm>
      </p:grpSpPr>
      <p:sp>
        <p:nvSpPr>
          <p:cNvPr id="152" name="Google Shape;152;p24"/>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4"/>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4"/>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5" name="Shape 155"/>
        <p:cNvGrpSpPr/>
        <p:nvPr/>
      </p:nvGrpSpPr>
      <p:grpSpPr>
        <a:xfrm>
          <a:off x="0" y="0"/>
          <a:ext cx="0" cy="0"/>
          <a:chOff x="0" y="0"/>
          <a:chExt cx="0" cy="0"/>
        </a:xfrm>
      </p:grpSpPr>
      <p:sp>
        <p:nvSpPr>
          <p:cNvPr id="156" name="Google Shape;156;p25"/>
          <p:cNvSpPr txBox="1"/>
          <p:nvPr>
            <p:ph type="title"/>
          </p:nvPr>
        </p:nvSpPr>
        <p:spPr>
          <a:xfrm>
            <a:off x="457201" y="227542"/>
            <a:ext cx="3008313" cy="9683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7" name="Google Shape;157;p25"/>
          <p:cNvSpPr txBox="1"/>
          <p:nvPr>
            <p:ph idx="1" type="body"/>
          </p:nvPr>
        </p:nvSpPr>
        <p:spPr>
          <a:xfrm>
            <a:off x="3575050" y="227542"/>
            <a:ext cx="5111750" cy="4877594"/>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58" name="Google Shape;158;p25"/>
          <p:cNvSpPr txBox="1"/>
          <p:nvPr>
            <p:ph idx="2" type="body"/>
          </p:nvPr>
        </p:nvSpPr>
        <p:spPr>
          <a:xfrm>
            <a:off x="457201" y="1195917"/>
            <a:ext cx="3008313" cy="3909219"/>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9" name="Google Shape;159;p25"/>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5"/>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5"/>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 name="Shape 162"/>
        <p:cNvGrpSpPr/>
        <p:nvPr/>
      </p:nvGrpSpPr>
      <p:grpSpPr>
        <a:xfrm>
          <a:off x="0" y="0"/>
          <a:ext cx="0" cy="0"/>
          <a:chOff x="0" y="0"/>
          <a:chExt cx="0" cy="0"/>
        </a:xfrm>
      </p:grpSpPr>
      <p:sp>
        <p:nvSpPr>
          <p:cNvPr id="163" name="Google Shape;163;p26"/>
          <p:cNvSpPr txBox="1"/>
          <p:nvPr>
            <p:ph type="title"/>
          </p:nvPr>
        </p:nvSpPr>
        <p:spPr>
          <a:xfrm>
            <a:off x="1792288" y="4000500"/>
            <a:ext cx="5486400" cy="47228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 name="Google Shape;164;p26"/>
          <p:cNvSpPr/>
          <p:nvPr>
            <p:ph idx="2" type="pic"/>
          </p:nvPr>
        </p:nvSpPr>
        <p:spPr>
          <a:xfrm>
            <a:off x="1792288" y="510646"/>
            <a:ext cx="5486400" cy="3429000"/>
          </a:xfrm>
          <a:prstGeom prst="rect">
            <a:avLst/>
          </a:prstGeom>
          <a:noFill/>
          <a:ln>
            <a:noFill/>
          </a:ln>
        </p:spPr>
      </p:sp>
      <p:sp>
        <p:nvSpPr>
          <p:cNvPr id="165" name="Google Shape;165;p26"/>
          <p:cNvSpPr txBox="1"/>
          <p:nvPr>
            <p:ph idx="1" type="body"/>
          </p:nvPr>
        </p:nvSpPr>
        <p:spPr>
          <a:xfrm>
            <a:off x="1792288" y="4472782"/>
            <a:ext cx="5486400" cy="670718"/>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66" name="Google Shape;166;p26"/>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6"/>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6"/>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9" name="Shape 169"/>
        <p:cNvGrpSpPr/>
        <p:nvPr/>
      </p:nvGrpSpPr>
      <p:grpSpPr>
        <a:xfrm>
          <a:off x="0" y="0"/>
          <a:ext cx="0" cy="0"/>
          <a:chOff x="0" y="0"/>
          <a:chExt cx="0" cy="0"/>
        </a:xfrm>
      </p:grpSpPr>
      <p:sp>
        <p:nvSpPr>
          <p:cNvPr id="170" name="Google Shape;170;p27"/>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 name="Google Shape;171;p27"/>
          <p:cNvSpPr txBox="1"/>
          <p:nvPr>
            <p:ph idx="1" type="body"/>
          </p:nvPr>
        </p:nvSpPr>
        <p:spPr>
          <a:xfrm rot="5400000">
            <a:off x="2686050" y="-895350"/>
            <a:ext cx="37719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 name="Google Shape;172;p27"/>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7"/>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7"/>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5" name="Shape 175"/>
        <p:cNvGrpSpPr/>
        <p:nvPr/>
      </p:nvGrpSpPr>
      <p:grpSpPr>
        <a:xfrm>
          <a:off x="0" y="0"/>
          <a:ext cx="0" cy="0"/>
          <a:chOff x="0" y="0"/>
          <a:chExt cx="0" cy="0"/>
        </a:xfrm>
      </p:grpSpPr>
      <p:sp>
        <p:nvSpPr>
          <p:cNvPr id="176" name="Google Shape;176;p28"/>
          <p:cNvSpPr txBox="1"/>
          <p:nvPr>
            <p:ph type="title"/>
          </p:nvPr>
        </p:nvSpPr>
        <p:spPr>
          <a:xfrm rot="5400000">
            <a:off x="5219965" y="1638301"/>
            <a:ext cx="4876271"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 name="Google Shape;177;p28"/>
          <p:cNvSpPr txBox="1"/>
          <p:nvPr>
            <p:ph idx="1" type="body"/>
          </p:nvPr>
        </p:nvSpPr>
        <p:spPr>
          <a:xfrm rot="5400000">
            <a:off x="1028965" y="-342900"/>
            <a:ext cx="4876271"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8" name="Google Shape;178;p28"/>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28"/>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8"/>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5"/>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6"/>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6"/>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6"/>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7"/>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7"/>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8"/>
          <p:cNvSpPr txBox="1"/>
          <p:nvPr>
            <p:ph type="title"/>
          </p:nvPr>
        </p:nvSpPr>
        <p:spPr>
          <a:xfrm>
            <a:off x="722313" y="3672417"/>
            <a:ext cx="7772400" cy="11350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 name="Google Shape;50;p8"/>
          <p:cNvSpPr txBox="1"/>
          <p:nvPr>
            <p:ph idx="1" type="body"/>
          </p:nvPr>
        </p:nvSpPr>
        <p:spPr>
          <a:xfrm>
            <a:off x="722313" y="2422261"/>
            <a:ext cx="7772400" cy="1250156"/>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1" name="Google Shape;51;p8"/>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9"/>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9"/>
          <p:cNvSpPr txBox="1"/>
          <p:nvPr>
            <p:ph idx="1" type="body"/>
          </p:nvPr>
        </p:nvSpPr>
        <p:spPr>
          <a:xfrm>
            <a:off x="457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 name="Google Shape;57;p9"/>
          <p:cNvSpPr txBox="1"/>
          <p:nvPr>
            <p:ph idx="2" type="body"/>
          </p:nvPr>
        </p:nvSpPr>
        <p:spPr>
          <a:xfrm>
            <a:off x="4648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9"/>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10"/>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10"/>
          <p:cNvSpPr txBox="1"/>
          <p:nvPr>
            <p:ph idx="1" type="body"/>
          </p:nvPr>
        </p:nvSpPr>
        <p:spPr>
          <a:xfrm>
            <a:off x="457200" y="1279261"/>
            <a:ext cx="4040188"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4" name="Google Shape;64;p10"/>
          <p:cNvSpPr txBox="1"/>
          <p:nvPr>
            <p:ph idx="2" type="body"/>
          </p:nvPr>
        </p:nvSpPr>
        <p:spPr>
          <a:xfrm>
            <a:off x="457200" y="1812396"/>
            <a:ext cx="4040188"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 name="Google Shape;65;p10"/>
          <p:cNvSpPr txBox="1"/>
          <p:nvPr>
            <p:ph idx="3" type="body"/>
          </p:nvPr>
        </p:nvSpPr>
        <p:spPr>
          <a:xfrm>
            <a:off x="4645026" y="1279261"/>
            <a:ext cx="4041775"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6" name="Google Shape;66;p10"/>
          <p:cNvSpPr txBox="1"/>
          <p:nvPr>
            <p:ph idx="4" type="body"/>
          </p:nvPr>
        </p:nvSpPr>
        <p:spPr>
          <a:xfrm>
            <a:off x="4645026" y="1812396"/>
            <a:ext cx="4041775"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7" name="Google Shape;67;p10"/>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457201" y="227542"/>
            <a:ext cx="3008313" cy="9683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 name="Google Shape;72;p11"/>
          <p:cNvSpPr txBox="1"/>
          <p:nvPr>
            <p:ph idx="1" type="body"/>
          </p:nvPr>
        </p:nvSpPr>
        <p:spPr>
          <a:xfrm>
            <a:off x="3575050" y="227542"/>
            <a:ext cx="5111750" cy="4877594"/>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3" name="Google Shape;73;p11"/>
          <p:cNvSpPr txBox="1"/>
          <p:nvPr>
            <p:ph idx="2" type="body"/>
          </p:nvPr>
        </p:nvSpPr>
        <p:spPr>
          <a:xfrm>
            <a:off x="457201" y="1195917"/>
            <a:ext cx="3008313" cy="3909219"/>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11"/>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4.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3" name="Google Shape;23;p3"/>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3"/>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3"/>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5"/>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98" name="Google Shape;98;p15"/>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9" name="Google Shape;99;p15"/>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 name="Google Shape;100;p15"/>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 name="Google Shape;101;p15"/>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08" name="Google Shape;108;p17"/>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17"/>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 name="Google Shape;111;p17"/>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4.png"/><Relationship Id="rId5"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21.png"/><Relationship Id="rId10" Type="http://schemas.openxmlformats.org/officeDocument/2006/relationships/image" Target="../media/image18.png"/><Relationship Id="rId9"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115.png"/><Relationship Id="rId9"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82.png"/><Relationship Id="rId7" Type="http://schemas.openxmlformats.org/officeDocument/2006/relationships/image" Target="../media/image33.png"/><Relationship Id="rId8" Type="http://schemas.openxmlformats.org/officeDocument/2006/relationships/image" Target="../media/image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5.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jp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5.png"/><Relationship Id="rId4" Type="http://schemas.openxmlformats.org/officeDocument/2006/relationships/image" Target="../media/image62.png"/><Relationship Id="rId11" Type="http://schemas.openxmlformats.org/officeDocument/2006/relationships/image" Target="../media/image78.png"/><Relationship Id="rId10" Type="http://schemas.openxmlformats.org/officeDocument/2006/relationships/image" Target="../media/image63.png"/><Relationship Id="rId12" Type="http://schemas.openxmlformats.org/officeDocument/2006/relationships/image" Target="../media/image61.png"/><Relationship Id="rId9" Type="http://schemas.openxmlformats.org/officeDocument/2006/relationships/image" Target="../media/image66.png"/><Relationship Id="rId5" Type="http://schemas.openxmlformats.org/officeDocument/2006/relationships/image" Target="../media/image59.png"/><Relationship Id="rId6" Type="http://schemas.openxmlformats.org/officeDocument/2006/relationships/image" Target="../media/image80.png"/><Relationship Id="rId7" Type="http://schemas.openxmlformats.org/officeDocument/2006/relationships/image" Target="../media/image58.png"/><Relationship Id="rId8"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6.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6.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62.png"/><Relationship Id="rId11" Type="http://schemas.openxmlformats.org/officeDocument/2006/relationships/image" Target="../media/image78.png"/><Relationship Id="rId10" Type="http://schemas.openxmlformats.org/officeDocument/2006/relationships/image" Target="../media/image63.png"/><Relationship Id="rId12" Type="http://schemas.openxmlformats.org/officeDocument/2006/relationships/image" Target="../media/image61.png"/><Relationship Id="rId9" Type="http://schemas.openxmlformats.org/officeDocument/2006/relationships/image" Target="../media/image66.png"/><Relationship Id="rId5" Type="http://schemas.openxmlformats.org/officeDocument/2006/relationships/image" Target="../media/image59.png"/><Relationship Id="rId6" Type="http://schemas.openxmlformats.org/officeDocument/2006/relationships/image" Target="../media/image80.png"/><Relationship Id="rId7" Type="http://schemas.openxmlformats.org/officeDocument/2006/relationships/image" Target="../media/image58.png"/><Relationship Id="rId8"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59.png"/><Relationship Id="rId6" Type="http://schemas.openxmlformats.org/officeDocument/2006/relationships/image" Target="../media/image80.png"/><Relationship Id="rId7"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3.png"/><Relationship Id="rId4" Type="http://schemas.openxmlformats.org/officeDocument/2006/relationships/image" Target="../media/image129.png"/><Relationship Id="rId5"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7.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51.png"/><Relationship Id="rId4" Type="http://schemas.openxmlformats.org/officeDocument/2006/relationships/image" Target="../media/image1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1.png"/><Relationship Id="rId4" Type="http://schemas.openxmlformats.org/officeDocument/2006/relationships/image" Target="../media/image122.jpg"/><Relationship Id="rId5" Type="http://schemas.openxmlformats.org/officeDocument/2006/relationships/image" Target="../media/image100.png"/><Relationship Id="rId6" Type="http://schemas.openxmlformats.org/officeDocument/2006/relationships/image" Target="../media/image104.jpg"/><Relationship Id="rId7" Type="http://schemas.openxmlformats.org/officeDocument/2006/relationships/image" Target="../media/image10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9.png"/><Relationship Id="rId4" Type="http://schemas.openxmlformats.org/officeDocument/2006/relationships/image" Target="../media/image89.png"/><Relationship Id="rId5" Type="http://schemas.openxmlformats.org/officeDocument/2006/relationships/image" Target="../media/image102.png"/><Relationship Id="rId6" Type="http://schemas.openxmlformats.org/officeDocument/2006/relationships/image" Target="../media/image91.png"/><Relationship Id="rId7" Type="http://schemas.openxmlformats.org/officeDocument/2006/relationships/image" Target="../media/image9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95.png"/><Relationship Id="rId4" Type="http://schemas.openxmlformats.org/officeDocument/2006/relationships/image" Target="../media/image98.png"/><Relationship Id="rId5" Type="http://schemas.openxmlformats.org/officeDocument/2006/relationships/image" Target="../media/image1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1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96.jpg"/><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image" Target="../media/image15.png"/><Relationship Id="rId12" Type="http://schemas.openxmlformats.org/officeDocument/2006/relationships/image" Target="../media/image16.png"/><Relationship Id="rId9"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28.png"/><Relationship Id="rId7" Type="http://schemas.openxmlformats.org/officeDocument/2006/relationships/image" Target="../media/image1.png"/><Relationship Id="rId8"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09.png"/><Relationship Id="rId4" Type="http://schemas.openxmlformats.org/officeDocument/2006/relationships/image" Target="../media/image10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1.png"/><Relationship Id="rId4" Type="http://schemas.openxmlformats.org/officeDocument/2006/relationships/image" Target="../media/image105.png"/><Relationship Id="rId5" Type="http://schemas.openxmlformats.org/officeDocument/2006/relationships/image" Target="../media/image110.png"/><Relationship Id="rId6" Type="http://schemas.openxmlformats.org/officeDocument/2006/relationships/image" Target="../media/image1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16.png"/><Relationship Id="rId4" Type="http://schemas.openxmlformats.org/officeDocument/2006/relationships/image" Target="../media/image1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4.png"/><Relationship Id="rId4" Type="http://schemas.openxmlformats.org/officeDocument/2006/relationships/image" Target="../media/image126.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9.png"/><Relationship Id="rId4" Type="http://schemas.openxmlformats.org/officeDocument/2006/relationships/image" Target="../media/image118.png"/><Relationship Id="rId5" Type="http://schemas.openxmlformats.org/officeDocument/2006/relationships/image" Target="../media/image120.png"/><Relationship Id="rId6" Type="http://schemas.openxmlformats.org/officeDocument/2006/relationships/image" Target="../media/image138.png"/><Relationship Id="rId7" Type="http://schemas.openxmlformats.org/officeDocument/2006/relationships/image" Target="../media/image132.png"/><Relationship Id="rId8" Type="http://schemas.openxmlformats.org/officeDocument/2006/relationships/image" Target="../media/image1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23.png"/><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40.png"/><Relationship Id="rId4" Type="http://schemas.openxmlformats.org/officeDocument/2006/relationships/image" Target="../media/image144.png"/><Relationship Id="rId9" Type="http://schemas.openxmlformats.org/officeDocument/2006/relationships/image" Target="../media/image143.png"/><Relationship Id="rId5" Type="http://schemas.openxmlformats.org/officeDocument/2006/relationships/image" Target="../media/image127.png"/><Relationship Id="rId6" Type="http://schemas.openxmlformats.org/officeDocument/2006/relationships/image" Target="../media/image141.png"/><Relationship Id="rId7" Type="http://schemas.openxmlformats.org/officeDocument/2006/relationships/image" Target="../media/image131.png"/><Relationship Id="rId8" Type="http://schemas.openxmlformats.org/officeDocument/2006/relationships/image" Target="../media/image1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40.png"/><Relationship Id="rId4" Type="http://schemas.openxmlformats.org/officeDocument/2006/relationships/image" Target="../media/image134.png"/><Relationship Id="rId10" Type="http://schemas.openxmlformats.org/officeDocument/2006/relationships/image" Target="../media/image143.png"/><Relationship Id="rId9" Type="http://schemas.openxmlformats.org/officeDocument/2006/relationships/image" Target="../media/image130.png"/><Relationship Id="rId5" Type="http://schemas.openxmlformats.org/officeDocument/2006/relationships/image" Target="../media/image144.png"/><Relationship Id="rId6" Type="http://schemas.openxmlformats.org/officeDocument/2006/relationships/image" Target="../media/image127.png"/><Relationship Id="rId7" Type="http://schemas.openxmlformats.org/officeDocument/2006/relationships/image" Target="../media/image141.png"/><Relationship Id="rId8" Type="http://schemas.openxmlformats.org/officeDocument/2006/relationships/image" Target="../media/image1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37.jpg"/><Relationship Id="rId4" Type="http://schemas.openxmlformats.org/officeDocument/2006/relationships/image" Target="../media/image13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42.png"/><Relationship Id="rId4" Type="http://schemas.openxmlformats.org/officeDocument/2006/relationships/image" Target="../media/image146.png"/><Relationship Id="rId5" Type="http://schemas.openxmlformats.org/officeDocument/2006/relationships/image" Target="../media/image145.png"/><Relationship Id="rId6" Type="http://schemas.openxmlformats.org/officeDocument/2006/relationships/image" Target="../media/image1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nvSpPr>
        <p:spPr>
          <a:xfrm>
            <a:off x="0" y="2134225"/>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000000"/>
                </a:solidFill>
                <a:latin typeface="Arial"/>
                <a:ea typeface="Arial"/>
                <a:cs typeface="Arial"/>
                <a:sym typeface="Arial"/>
              </a:rPr>
              <a:t>Scale-free property</a:t>
            </a:r>
            <a:endParaRPr b="0" i="0" sz="4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4400" u="none" cap="none" strike="noStrike">
                <a:solidFill>
                  <a:schemeClr val="dk1"/>
                </a:solidFill>
                <a:latin typeface="Arial"/>
                <a:ea typeface="Arial"/>
                <a:cs typeface="Arial"/>
                <a:sym typeface="Arial"/>
              </a:rPr>
              <a:t>Introduction</a:t>
            </a:r>
            <a:endParaRPr/>
          </a:p>
          <a:p>
            <a:pPr indent="0" lvl="0" marL="0" marR="0" rtl="0" algn="ctr">
              <a:spcBef>
                <a:spcPts val="0"/>
              </a:spcBef>
              <a:spcAft>
                <a:spcPts val="0"/>
              </a:spcAft>
              <a:buNone/>
            </a:pPr>
            <a:r>
              <a:t/>
            </a:r>
            <a:endParaRPr b="1" i="0" sz="4400" u="none" cap="none" strike="noStrike">
              <a:solidFill>
                <a:srgbClr val="FF0000"/>
              </a:solidFill>
              <a:latin typeface="Helvetica Neue"/>
              <a:ea typeface="Helvetica Neue"/>
              <a:cs typeface="Helvetica Neue"/>
              <a:sym typeface="Helvetica Neue"/>
            </a:endParaRPr>
          </a:p>
        </p:txBody>
      </p:sp>
      <p:sp>
        <p:nvSpPr>
          <p:cNvPr id="186" name="Google Shape;186;p2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i="0" lang="en-US" sz="2000" u="none" cap="none" strike="noStrike">
                <a:solidFill>
                  <a:srgbClr val="FFFFFF"/>
                </a:solidFill>
                <a:latin typeface="Arial"/>
                <a:ea typeface="Arial"/>
                <a:cs typeface="Arial"/>
                <a:sym typeface="Arial"/>
              </a:rPr>
              <a:t>Section 1					</a:t>
            </a:r>
            <a:endParaRPr b="0" i="0" sz="1600" u="none" cap="none" strike="noStrike">
              <a:solidFill>
                <a:srgbClr val="FFFFFF"/>
              </a:solidFill>
              <a:latin typeface="Arial"/>
              <a:ea typeface="Arial"/>
              <a:cs typeface="Arial"/>
              <a:sym typeface="Arial"/>
            </a:endParaRPr>
          </a:p>
          <a:p>
            <a:pPr indent="0" lvl="0" marL="0" marR="0" rtl="0" algn="l">
              <a:spcBef>
                <a:spcPts val="320"/>
              </a:spcBef>
              <a:spcAft>
                <a:spcPts val="0"/>
              </a:spcAft>
              <a:buNone/>
            </a:pPr>
            <a:r>
              <a:t/>
            </a:r>
            <a:endParaRPr b="0" i="0" sz="1600" u="none" cap="none" strike="noStrike">
              <a:solidFill>
                <a:srgbClr val="FFFFFF"/>
              </a:solidFill>
              <a:latin typeface="Arial"/>
              <a:ea typeface="Arial"/>
              <a:cs typeface="Arial"/>
              <a:sym typeface="Arial"/>
            </a:endParaRPr>
          </a:p>
          <a:p>
            <a:pPr indent="0" lvl="0" marL="0" marR="0" rtl="0" algn="l">
              <a:spcBef>
                <a:spcPts val="320"/>
              </a:spcBef>
              <a:spcAft>
                <a:spcPts val="0"/>
              </a:spcAft>
              <a:buNone/>
            </a:pPr>
            <a:r>
              <a:t/>
            </a:r>
            <a:endParaRPr b="1" i="0" sz="1600" u="none" cap="none" strike="noStrike">
              <a:solidFill>
                <a:srgbClr val="FFFFFF"/>
              </a:solidFill>
              <a:latin typeface="Helvetica Neue"/>
              <a:ea typeface="Helvetica Neue"/>
              <a:cs typeface="Helvetica Neue"/>
              <a:sym typeface="Helvetica Neue"/>
            </a:endParaRPr>
          </a:p>
        </p:txBody>
      </p:sp>
      <p:sp>
        <p:nvSpPr>
          <p:cNvPr id="187" name="Google Shape;187;p29"/>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i="0" sz="16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000">
              <a:solidFill>
                <a:schemeClr val="lt1"/>
              </a:solidFill>
              <a:latin typeface="Helvetica Neue"/>
              <a:ea typeface="Helvetica Neue"/>
              <a:cs typeface="Helvetica Neue"/>
              <a:sym typeface="Helvetica Neue"/>
            </a:endParaRPr>
          </a:p>
        </p:txBody>
      </p:sp>
      <p:sp>
        <p:nvSpPr>
          <p:cNvPr id="277" name="Google Shape;277;p38"/>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pic>
        <p:nvPicPr>
          <p:cNvPr id="278" name="Google Shape;278;p38"/>
          <p:cNvPicPr preferRelativeResize="0"/>
          <p:nvPr/>
        </p:nvPicPr>
        <p:blipFill rotWithShape="1">
          <a:blip r:embed="rId3">
            <a:alphaModFix/>
          </a:blip>
          <a:srcRect b="0" l="0" r="0" t="0"/>
          <a:stretch/>
        </p:blipFill>
        <p:spPr>
          <a:xfrm>
            <a:off x="1320800" y="651932"/>
            <a:ext cx="6502400" cy="474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nvSpPr>
        <p:spPr>
          <a:xfrm>
            <a:off x="1600200" y="0"/>
            <a:ext cx="5224463"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Arial"/>
                <a:ea typeface="Arial"/>
                <a:cs typeface="Arial"/>
                <a:sym typeface="Arial"/>
              </a:rPr>
              <a:t>Finite scale-free networks</a:t>
            </a:r>
            <a:endParaRPr/>
          </a:p>
        </p:txBody>
      </p:sp>
      <p:sp>
        <p:nvSpPr>
          <p:cNvPr id="284" name="Google Shape;284;p39"/>
          <p:cNvSpPr txBox="1"/>
          <p:nvPr/>
        </p:nvSpPr>
        <p:spPr>
          <a:xfrm>
            <a:off x="152400" y="624510"/>
            <a:ext cx="8686800" cy="1200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All real networks are finite 🡪  let us explore its consequences. </a:t>
            </a:r>
            <a:endParaRPr/>
          </a:p>
          <a:p>
            <a:pPr indent="0" lvl="0" marL="0" marR="0" rtl="0" algn="l">
              <a:spcBef>
                <a:spcPts val="0"/>
              </a:spcBef>
              <a:spcAft>
                <a:spcPts val="0"/>
              </a:spcAft>
              <a:buNone/>
            </a:pPr>
            <a:r>
              <a:rPr lang="en-US" sz="1800">
                <a:solidFill>
                  <a:srgbClr val="000000"/>
                </a:solidFill>
                <a:latin typeface="Arial"/>
                <a:ea typeface="Arial"/>
                <a:cs typeface="Arial"/>
                <a:sym typeface="Arial"/>
              </a:rPr>
              <a:t>🡪 We have an expected maximum degree, k</a:t>
            </a:r>
            <a:r>
              <a:rPr baseline="-25000" lang="en-US" sz="1800">
                <a:solidFill>
                  <a:srgbClr val="000000"/>
                </a:solidFill>
                <a:latin typeface="Arial"/>
                <a:ea typeface="Arial"/>
                <a:cs typeface="Arial"/>
                <a:sym typeface="Arial"/>
              </a:rPr>
              <a:t>max</a:t>
            </a:r>
            <a:endParaRPr sz="1800">
              <a:solidFill>
                <a:srgbClr val="000000"/>
              </a:solidFill>
              <a:latin typeface="Arial"/>
              <a:ea typeface="Arial"/>
              <a:cs typeface="Arial"/>
              <a:sym typeface="Arial"/>
            </a:endParaRPr>
          </a:p>
          <a:p>
            <a:pPr indent="0" lvl="0" marL="0" marR="0" rtl="0" algn="l">
              <a:spcBef>
                <a:spcPts val="0"/>
              </a:spcBef>
              <a:spcAft>
                <a:spcPts val="0"/>
              </a:spcAft>
              <a:buNone/>
            </a:pPr>
            <a:r>
              <a:t/>
            </a:r>
            <a:endParaRPr sz="1800">
              <a:solidFill>
                <a:srgbClr val="000000"/>
              </a:solidFill>
              <a:latin typeface="Arial"/>
              <a:ea typeface="Arial"/>
              <a:cs typeface="Arial"/>
              <a:sym typeface="Arial"/>
            </a:endParaRPr>
          </a:p>
          <a:p>
            <a:pPr indent="0" lvl="0" marL="0" marR="0" rtl="0" algn="l">
              <a:spcBef>
                <a:spcPts val="0"/>
              </a:spcBef>
              <a:spcAft>
                <a:spcPts val="0"/>
              </a:spcAft>
              <a:buNone/>
            </a:pPr>
            <a:r>
              <a:rPr lang="en-US" sz="1800" u="sng">
                <a:solidFill>
                  <a:srgbClr val="000000"/>
                </a:solidFill>
                <a:latin typeface="Arial"/>
                <a:ea typeface="Arial"/>
                <a:cs typeface="Arial"/>
                <a:sym typeface="Arial"/>
              </a:rPr>
              <a:t>Estimating k</a:t>
            </a:r>
            <a:r>
              <a:rPr baseline="-25000" lang="en-US" sz="1800" u="sng">
                <a:solidFill>
                  <a:srgbClr val="000000"/>
                </a:solidFill>
                <a:latin typeface="Arial"/>
                <a:ea typeface="Arial"/>
                <a:cs typeface="Arial"/>
                <a:sym typeface="Arial"/>
              </a:rPr>
              <a:t>max</a:t>
            </a:r>
            <a:r>
              <a:rPr lang="en-US" sz="1800" u="sng">
                <a:solidFill>
                  <a:srgbClr val="000000"/>
                </a:solidFill>
                <a:latin typeface="Arial"/>
                <a:ea typeface="Arial"/>
                <a:cs typeface="Arial"/>
                <a:sym typeface="Arial"/>
              </a:rPr>
              <a:t> </a:t>
            </a:r>
            <a:endParaRPr/>
          </a:p>
        </p:txBody>
      </p:sp>
      <p:pic>
        <p:nvPicPr>
          <p:cNvPr id="285" name="Google Shape;285;p39"/>
          <p:cNvPicPr preferRelativeResize="0"/>
          <p:nvPr/>
        </p:nvPicPr>
        <p:blipFill rotWithShape="1">
          <a:blip r:embed="rId3">
            <a:alphaModFix/>
          </a:blip>
          <a:srcRect b="0" l="0" r="0" t="0"/>
          <a:stretch/>
        </p:blipFill>
        <p:spPr>
          <a:xfrm>
            <a:off x="509588" y="1876425"/>
            <a:ext cx="1763712" cy="760413"/>
          </a:xfrm>
          <a:prstGeom prst="rect">
            <a:avLst/>
          </a:prstGeom>
          <a:noFill/>
          <a:ln>
            <a:noFill/>
          </a:ln>
        </p:spPr>
      </p:pic>
      <p:pic>
        <p:nvPicPr>
          <p:cNvPr id="286" name="Google Shape;286;p39"/>
          <p:cNvPicPr preferRelativeResize="0"/>
          <p:nvPr/>
        </p:nvPicPr>
        <p:blipFill rotWithShape="1">
          <a:blip r:embed="rId4">
            <a:alphaModFix/>
          </a:blip>
          <a:srcRect b="0" l="0" r="0" t="0"/>
          <a:stretch/>
        </p:blipFill>
        <p:spPr>
          <a:xfrm>
            <a:off x="3257550" y="4289425"/>
            <a:ext cx="1673225" cy="533400"/>
          </a:xfrm>
          <a:prstGeom prst="rect">
            <a:avLst/>
          </a:prstGeom>
          <a:noFill/>
          <a:ln>
            <a:noFill/>
          </a:ln>
        </p:spPr>
      </p:pic>
      <p:sp>
        <p:nvSpPr>
          <p:cNvPr id="287" name="Google Shape;287;p39"/>
          <p:cNvSpPr txBox="1"/>
          <p:nvPr/>
        </p:nvSpPr>
        <p:spPr>
          <a:xfrm>
            <a:off x="2590800" y="1841500"/>
            <a:ext cx="6553200"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Why: the probability to have a node larger than </a:t>
            </a:r>
            <a:r>
              <a:rPr i="1" lang="en-US" sz="1800">
                <a:solidFill>
                  <a:srgbClr val="000000"/>
                </a:solidFill>
                <a:latin typeface="Arial"/>
                <a:ea typeface="Arial"/>
                <a:cs typeface="Arial"/>
                <a:sym typeface="Arial"/>
              </a:rPr>
              <a:t>k</a:t>
            </a:r>
            <a:r>
              <a:rPr baseline="-25000" i="1" lang="en-US" sz="1800">
                <a:solidFill>
                  <a:srgbClr val="000000"/>
                </a:solidFill>
                <a:latin typeface="Arial"/>
                <a:ea typeface="Arial"/>
                <a:cs typeface="Arial"/>
                <a:sym typeface="Arial"/>
              </a:rPr>
              <a:t>ma</a:t>
            </a:r>
            <a:r>
              <a:rPr baseline="-25000" lang="en-US" sz="1800">
                <a:solidFill>
                  <a:srgbClr val="000000"/>
                </a:solidFill>
                <a:latin typeface="Arial"/>
                <a:ea typeface="Arial"/>
                <a:cs typeface="Arial"/>
                <a:sym typeface="Arial"/>
              </a:rPr>
              <a:t>x </a:t>
            </a:r>
            <a:r>
              <a:rPr lang="en-US" sz="1800">
                <a:solidFill>
                  <a:srgbClr val="000000"/>
                </a:solidFill>
                <a:latin typeface="Arial"/>
                <a:ea typeface="Arial"/>
                <a:cs typeface="Arial"/>
                <a:sym typeface="Arial"/>
              </a:rPr>
              <a:t>should not exceed the prob. to have one node, i.e. </a:t>
            </a:r>
            <a:r>
              <a:rPr i="1" lang="en-US" sz="1800">
                <a:solidFill>
                  <a:srgbClr val="000000"/>
                </a:solidFill>
                <a:latin typeface="Arial"/>
                <a:ea typeface="Arial"/>
                <a:cs typeface="Arial"/>
                <a:sym typeface="Arial"/>
              </a:rPr>
              <a:t>1/N </a:t>
            </a:r>
            <a:r>
              <a:rPr lang="en-US" sz="1800">
                <a:solidFill>
                  <a:srgbClr val="000000"/>
                </a:solidFill>
                <a:latin typeface="Arial"/>
                <a:ea typeface="Arial"/>
                <a:cs typeface="Arial"/>
                <a:sym typeface="Arial"/>
              </a:rPr>
              <a:t>fraction of all nodes </a:t>
            </a:r>
            <a:endParaRPr/>
          </a:p>
        </p:txBody>
      </p:sp>
      <p:pic>
        <p:nvPicPr>
          <p:cNvPr id="288" name="Google Shape;288;p39"/>
          <p:cNvPicPr preferRelativeResize="0"/>
          <p:nvPr/>
        </p:nvPicPr>
        <p:blipFill rotWithShape="1">
          <a:blip r:embed="rId5">
            <a:alphaModFix/>
          </a:blip>
          <a:srcRect b="0" l="0" r="0" t="0"/>
          <a:stretch/>
        </p:blipFill>
        <p:spPr>
          <a:xfrm>
            <a:off x="374650" y="2992438"/>
            <a:ext cx="7626350" cy="760412"/>
          </a:xfrm>
          <a:prstGeom prst="rect">
            <a:avLst/>
          </a:prstGeom>
          <a:noFill/>
          <a:ln>
            <a:noFill/>
          </a:ln>
        </p:spPr>
      </p:pic>
      <p:sp>
        <p:nvSpPr>
          <p:cNvPr id="289" name="Google Shape;289;p3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size of the biggest hub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nvSpPr>
        <p:spPr>
          <a:xfrm>
            <a:off x="1600200" y="0"/>
            <a:ext cx="5224463"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Arial"/>
                <a:ea typeface="Arial"/>
                <a:cs typeface="Arial"/>
                <a:sym typeface="Arial"/>
              </a:rPr>
              <a:t>Finite scale-free networks</a:t>
            </a:r>
            <a:endParaRPr/>
          </a:p>
        </p:txBody>
      </p:sp>
      <p:pic>
        <p:nvPicPr>
          <p:cNvPr id="295" name="Google Shape;295;p40"/>
          <p:cNvPicPr preferRelativeResize="0"/>
          <p:nvPr/>
        </p:nvPicPr>
        <p:blipFill rotWithShape="1">
          <a:blip r:embed="rId3">
            <a:alphaModFix/>
          </a:blip>
          <a:srcRect b="0" l="0" r="0" t="0"/>
          <a:stretch/>
        </p:blipFill>
        <p:spPr>
          <a:xfrm>
            <a:off x="2890661" y="654403"/>
            <a:ext cx="2683578" cy="855486"/>
          </a:xfrm>
          <a:prstGeom prst="rect">
            <a:avLst/>
          </a:prstGeom>
          <a:noFill/>
          <a:ln>
            <a:noFill/>
          </a:ln>
        </p:spPr>
      </p:pic>
      <p:sp>
        <p:nvSpPr>
          <p:cNvPr id="296" name="Google Shape;296;p4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size of the biggest hub</a:t>
            </a:r>
            <a:endParaRPr/>
          </a:p>
        </p:txBody>
      </p:sp>
      <p:pic>
        <p:nvPicPr>
          <p:cNvPr id="297" name="Google Shape;297;p40"/>
          <p:cNvPicPr preferRelativeResize="0"/>
          <p:nvPr/>
        </p:nvPicPr>
        <p:blipFill rotWithShape="1">
          <a:blip r:embed="rId4">
            <a:alphaModFix/>
          </a:blip>
          <a:srcRect b="0" l="0" r="0" t="0"/>
          <a:stretch/>
        </p:blipFill>
        <p:spPr>
          <a:xfrm>
            <a:off x="729544" y="1955799"/>
            <a:ext cx="7426677" cy="31446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nvSpPr>
        <p:spPr>
          <a:xfrm>
            <a:off x="1600200" y="0"/>
            <a:ext cx="5224463"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Arial"/>
                <a:ea typeface="Arial"/>
                <a:cs typeface="Arial"/>
                <a:sym typeface="Arial"/>
              </a:rPr>
              <a:t>Finite scale-free networks</a:t>
            </a:r>
            <a:endParaRPr/>
          </a:p>
        </p:txBody>
      </p:sp>
      <p:sp>
        <p:nvSpPr>
          <p:cNvPr id="303" name="Google Shape;303;p41"/>
          <p:cNvSpPr txBox="1"/>
          <p:nvPr/>
        </p:nvSpPr>
        <p:spPr>
          <a:xfrm>
            <a:off x="152400" y="908050"/>
            <a:ext cx="86868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Expected maximum degree, k</a:t>
            </a:r>
            <a:r>
              <a:rPr baseline="-25000" lang="en-US" sz="1800">
                <a:solidFill>
                  <a:srgbClr val="000000"/>
                </a:solidFill>
                <a:latin typeface="Arial"/>
                <a:ea typeface="Arial"/>
                <a:cs typeface="Arial"/>
                <a:sym typeface="Arial"/>
              </a:rPr>
              <a:t>max</a:t>
            </a:r>
            <a:endParaRPr sz="1800">
              <a:solidFill>
                <a:srgbClr val="000000"/>
              </a:solidFill>
              <a:latin typeface="Arial"/>
              <a:ea typeface="Arial"/>
              <a:cs typeface="Arial"/>
              <a:sym typeface="Arial"/>
            </a:endParaRPr>
          </a:p>
          <a:p>
            <a:pPr indent="0" lvl="0" marL="0" marR="0" rtl="0" algn="l">
              <a:spcBef>
                <a:spcPts val="0"/>
              </a:spcBef>
              <a:spcAft>
                <a:spcPts val="0"/>
              </a:spcAft>
              <a:buClr>
                <a:schemeClr val="dk1"/>
              </a:buClr>
              <a:buSzPts val="1800"/>
              <a:buFont typeface="Noto Sans Symbols"/>
              <a:buNone/>
            </a:pPr>
            <a:r>
              <a:t/>
            </a:r>
            <a:endParaRPr sz="1800">
              <a:solidFill>
                <a:srgbClr val="000000"/>
              </a:solidFill>
              <a:latin typeface="Arial"/>
              <a:ea typeface="Arial"/>
              <a:cs typeface="Arial"/>
              <a:sym typeface="Arial"/>
            </a:endParaRPr>
          </a:p>
        </p:txBody>
      </p:sp>
      <p:pic>
        <p:nvPicPr>
          <p:cNvPr id="304" name="Google Shape;304;p41"/>
          <p:cNvPicPr preferRelativeResize="0"/>
          <p:nvPr/>
        </p:nvPicPr>
        <p:blipFill rotWithShape="1">
          <a:blip r:embed="rId3">
            <a:alphaModFix/>
          </a:blip>
          <a:srcRect b="0" l="0" r="0" t="0"/>
          <a:stretch/>
        </p:blipFill>
        <p:spPr>
          <a:xfrm>
            <a:off x="3257550" y="1535113"/>
            <a:ext cx="1673225" cy="533400"/>
          </a:xfrm>
          <a:prstGeom prst="rect">
            <a:avLst/>
          </a:prstGeom>
          <a:noFill/>
          <a:ln>
            <a:noFill/>
          </a:ln>
        </p:spPr>
      </p:pic>
      <p:sp>
        <p:nvSpPr>
          <p:cNvPr id="305" name="Google Shape;305;p41"/>
          <p:cNvSpPr txBox="1"/>
          <p:nvPr/>
        </p:nvSpPr>
        <p:spPr>
          <a:xfrm>
            <a:off x="381000" y="2360613"/>
            <a:ext cx="8229600" cy="3692525"/>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k</a:t>
            </a:r>
            <a:r>
              <a:rPr baseline="-25000" lang="en-US" sz="1800">
                <a:solidFill>
                  <a:srgbClr val="000000"/>
                </a:solidFill>
                <a:latin typeface="Arial"/>
                <a:ea typeface="Arial"/>
                <a:cs typeface="Arial"/>
                <a:sym typeface="Arial"/>
              </a:rPr>
              <a:t>max</a:t>
            </a:r>
            <a:r>
              <a:rPr lang="en-US" sz="1800">
                <a:solidFill>
                  <a:srgbClr val="000000"/>
                </a:solidFill>
                <a:latin typeface="Arial"/>
                <a:ea typeface="Arial"/>
                <a:cs typeface="Arial"/>
                <a:sym typeface="Arial"/>
              </a:rPr>
              <a:t>, increases with the size of the network </a:t>
            </a:r>
            <a:endParaRPr/>
          </a:p>
          <a:p>
            <a:pPr indent="0" lvl="1" marL="457200" marR="0" rtl="0" algn="l">
              <a:spcBef>
                <a:spcPts val="0"/>
              </a:spcBef>
              <a:spcAft>
                <a:spcPts val="0"/>
              </a:spcAft>
              <a:buNone/>
            </a:pPr>
            <a:r>
              <a:rPr b="0" i="0" lang="en-US" sz="1800" u="none" cap="none" strike="noStrike">
                <a:solidFill>
                  <a:srgbClr val="000000"/>
                </a:solidFill>
                <a:latin typeface="Arial"/>
                <a:ea typeface="Arial"/>
                <a:cs typeface="Arial"/>
                <a:sym typeface="Arial"/>
              </a:rPr>
              <a:t>🡪the larger a system is, the larger its biggest hub</a:t>
            </a:r>
            <a:endParaRPr/>
          </a:p>
          <a:p>
            <a:pPr indent="0" lvl="1" marL="45720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114300" lvl="0" marL="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For γ&gt;2  k</a:t>
            </a:r>
            <a:r>
              <a:rPr baseline="-25000" lang="en-US" sz="1800">
                <a:solidFill>
                  <a:srgbClr val="000000"/>
                </a:solidFill>
                <a:latin typeface="Arial"/>
                <a:ea typeface="Arial"/>
                <a:cs typeface="Arial"/>
                <a:sym typeface="Arial"/>
              </a:rPr>
              <a:t>max </a:t>
            </a:r>
            <a:r>
              <a:rPr lang="en-US" sz="1800">
                <a:solidFill>
                  <a:srgbClr val="000000"/>
                </a:solidFill>
                <a:latin typeface="Arial"/>
                <a:ea typeface="Arial"/>
                <a:cs typeface="Arial"/>
                <a:sym typeface="Arial"/>
              </a:rPr>
              <a:t>increases slower than N</a:t>
            </a:r>
            <a:endParaRPr/>
          </a:p>
          <a:p>
            <a:pPr indent="-114300" lvl="1" marL="457200" marR="0" rtl="0" algn="l">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the largest hub will contain a decreasing fraction of links as N increases.</a:t>
            </a:r>
            <a:endParaRPr/>
          </a:p>
          <a:p>
            <a:pPr indent="0" lvl="1" marL="45720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114300" lvl="0" marL="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For γ=2     k</a:t>
            </a:r>
            <a:r>
              <a:rPr baseline="-25000" lang="en-US" sz="1800">
                <a:solidFill>
                  <a:srgbClr val="000000"/>
                </a:solidFill>
                <a:latin typeface="Arial"/>
                <a:ea typeface="Arial"/>
                <a:cs typeface="Arial"/>
                <a:sym typeface="Arial"/>
              </a:rPr>
              <a:t>max</a:t>
            </a:r>
            <a:r>
              <a:rPr lang="en-US" sz="1800">
                <a:solidFill>
                  <a:srgbClr val="000000"/>
                </a:solidFill>
                <a:latin typeface="Arial"/>
                <a:ea typeface="Arial"/>
                <a:cs typeface="Arial"/>
                <a:sym typeface="Arial"/>
              </a:rPr>
              <a:t>~N. </a:t>
            </a:r>
            <a:endParaRPr/>
          </a:p>
          <a:p>
            <a:pPr indent="0" lvl="1" marL="457200" marR="0" rtl="0" algn="l">
              <a:spcBef>
                <a:spcPts val="0"/>
              </a:spcBef>
              <a:spcAft>
                <a:spcPts val="0"/>
              </a:spcAft>
              <a:buNone/>
            </a:pPr>
            <a:r>
              <a:rPr b="0" i="0" lang="en-US" sz="1800" u="none" cap="none" strike="noStrike">
                <a:solidFill>
                  <a:srgbClr val="000000"/>
                </a:solidFill>
                <a:latin typeface="Arial"/>
                <a:ea typeface="Arial"/>
                <a:cs typeface="Arial"/>
                <a:sym typeface="Arial"/>
              </a:rPr>
              <a:t>🡪 The size of the biggest hub is O(N)</a:t>
            </a:r>
            <a:endParaRPr/>
          </a:p>
          <a:p>
            <a:pPr indent="0" lvl="0" marL="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a:p>
            <a:pPr indent="-114300" lvl="0" marL="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For γ&lt;2  k</a:t>
            </a:r>
            <a:r>
              <a:rPr baseline="-25000" lang="en-US" sz="1800">
                <a:solidFill>
                  <a:srgbClr val="000000"/>
                </a:solidFill>
                <a:latin typeface="Arial"/>
                <a:ea typeface="Arial"/>
                <a:cs typeface="Arial"/>
                <a:sym typeface="Arial"/>
              </a:rPr>
              <a:t>max </a:t>
            </a:r>
            <a:r>
              <a:rPr lang="en-US" sz="1800">
                <a:solidFill>
                  <a:srgbClr val="000000"/>
                </a:solidFill>
                <a:latin typeface="Arial"/>
                <a:ea typeface="Arial"/>
                <a:cs typeface="Arial"/>
                <a:sym typeface="Arial"/>
              </a:rPr>
              <a:t>increases faster than N: condensation phenomena</a:t>
            </a:r>
            <a:endParaRPr/>
          </a:p>
          <a:p>
            <a:pPr indent="0" lvl="1" marL="457200" marR="0" rtl="0" algn="l">
              <a:spcBef>
                <a:spcPts val="0"/>
              </a:spcBef>
              <a:spcAft>
                <a:spcPts val="0"/>
              </a:spcAft>
              <a:buNone/>
            </a:pPr>
            <a:r>
              <a:rPr b="0" i="0" lang="en-US" sz="1800" u="none" cap="none" strike="noStrike">
                <a:solidFill>
                  <a:srgbClr val="000000"/>
                </a:solidFill>
                <a:latin typeface="Arial"/>
                <a:ea typeface="Arial"/>
                <a:cs typeface="Arial"/>
                <a:sym typeface="Arial"/>
              </a:rPr>
              <a:t> 🡪 the largest hub will grab an increasing fraction of links.  Anomaly!</a:t>
            </a:r>
            <a:endParaRPr/>
          </a:p>
          <a:p>
            <a:pPr indent="0" lvl="0" marL="0" marR="0" rtl="0" algn="l">
              <a:spcBef>
                <a:spcPts val="0"/>
              </a:spcBef>
              <a:spcAft>
                <a:spcPts val="0"/>
              </a:spcAft>
              <a:buNone/>
            </a:pPr>
            <a:r>
              <a:t/>
            </a:r>
            <a:endParaRPr sz="1800">
              <a:solidFill>
                <a:srgbClr val="000000"/>
              </a:solidFill>
              <a:latin typeface="Arial"/>
              <a:ea typeface="Arial"/>
              <a:cs typeface="Arial"/>
              <a:sym typeface="Arial"/>
            </a:endParaRPr>
          </a:p>
          <a:p>
            <a:pPr indent="0" lvl="0" marL="0" marR="0" rtl="0" algn="l">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nvSpPr>
        <p:spPr>
          <a:xfrm>
            <a:off x="1600200" y="0"/>
            <a:ext cx="5224463"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Arial"/>
                <a:ea typeface="Arial"/>
                <a:cs typeface="Arial"/>
                <a:sym typeface="Arial"/>
              </a:rPr>
              <a:t>Finite scale-free networks</a:t>
            </a:r>
            <a:endParaRPr/>
          </a:p>
        </p:txBody>
      </p:sp>
      <p:pic>
        <p:nvPicPr>
          <p:cNvPr id="311" name="Google Shape;311;p42"/>
          <p:cNvPicPr preferRelativeResize="0"/>
          <p:nvPr/>
        </p:nvPicPr>
        <p:blipFill rotWithShape="1">
          <a:blip r:embed="rId3">
            <a:alphaModFix/>
          </a:blip>
          <a:srcRect b="0" l="0" r="0" t="0"/>
          <a:stretch/>
        </p:blipFill>
        <p:spPr>
          <a:xfrm>
            <a:off x="3735387" y="4452106"/>
            <a:ext cx="1673225" cy="533400"/>
          </a:xfrm>
          <a:prstGeom prst="rect">
            <a:avLst/>
          </a:prstGeom>
          <a:noFill/>
          <a:ln>
            <a:noFill/>
          </a:ln>
        </p:spPr>
      </p:pic>
      <p:sp>
        <p:nvSpPr>
          <p:cNvPr id="312" name="Google Shape;312;p4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size of the largest hub</a:t>
            </a:r>
            <a:endParaRPr/>
          </a:p>
        </p:txBody>
      </p:sp>
      <p:pic>
        <p:nvPicPr>
          <p:cNvPr id="313" name="Google Shape;313;p42"/>
          <p:cNvPicPr preferRelativeResize="0"/>
          <p:nvPr/>
        </p:nvPicPr>
        <p:blipFill rotWithShape="1">
          <a:blip r:embed="rId4">
            <a:alphaModFix/>
          </a:blip>
          <a:srcRect b="0" l="0" r="0" t="0"/>
          <a:stretch/>
        </p:blipFill>
        <p:spPr>
          <a:xfrm>
            <a:off x="2026708" y="1143000"/>
            <a:ext cx="4930070" cy="31137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The meaning of scale-free</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319" name="Google Shape;319;p4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4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320" name="Google Shape;320;p43"/>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nvSpPr>
        <p:spPr>
          <a:xfrm>
            <a:off x="330200" y="1423988"/>
            <a:ext cx="8610600" cy="1200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Definition:</a:t>
            </a:r>
            <a:endParaRPr/>
          </a:p>
          <a:p>
            <a:pPr indent="0" lvl="0" marL="0" marR="0" rtl="0" algn="l">
              <a:spcBef>
                <a:spcPts val="0"/>
              </a:spcBef>
              <a:spcAft>
                <a:spcPts val="0"/>
              </a:spcAft>
              <a:buNone/>
            </a:pPr>
            <a:r>
              <a:t/>
            </a:r>
            <a:endParaRPr b="1" sz="1800">
              <a:solidFill>
                <a:srgbClr val="FF0000"/>
              </a:solidFill>
              <a:latin typeface="Helvetica Neue"/>
              <a:ea typeface="Helvetica Neue"/>
              <a:cs typeface="Helvetica Neue"/>
              <a:sym typeface="Helvetica Neue"/>
            </a:endParaRPr>
          </a:p>
          <a:p>
            <a:pPr indent="0" lvl="0" marL="0" marR="0" rtl="0" algn="l">
              <a:spcBef>
                <a:spcPts val="0"/>
              </a:spcBef>
              <a:spcAft>
                <a:spcPts val="0"/>
              </a:spcAft>
              <a:buNone/>
            </a:pPr>
            <a:r>
              <a:rPr b="1" lang="en-US" sz="1800">
                <a:solidFill>
                  <a:srgbClr val="FF0000"/>
                </a:solidFill>
                <a:latin typeface="Helvetica Neue"/>
                <a:ea typeface="Helvetica Neue"/>
                <a:cs typeface="Helvetica Neue"/>
                <a:sym typeface="Helvetica Neue"/>
              </a:rPr>
              <a:t>Networks with a power law tail in their degree distribution are called </a:t>
            </a:r>
            <a:endParaRPr/>
          </a:p>
          <a:p>
            <a:pPr indent="0" lvl="0" marL="0" marR="0" rtl="0" algn="l">
              <a:spcBef>
                <a:spcPts val="0"/>
              </a:spcBef>
              <a:spcAft>
                <a:spcPts val="0"/>
              </a:spcAft>
              <a:buNone/>
            </a:pPr>
            <a:r>
              <a:rPr b="1" lang="en-US" sz="1800">
                <a:solidFill>
                  <a:srgbClr val="FF0000"/>
                </a:solidFill>
                <a:latin typeface="Helvetica Neue"/>
                <a:ea typeface="Helvetica Neue"/>
                <a:cs typeface="Helvetica Neue"/>
                <a:sym typeface="Helvetica Neue"/>
              </a:rPr>
              <a:t>‘scale-free networks’ </a:t>
            </a:r>
            <a:endParaRPr/>
          </a:p>
        </p:txBody>
      </p:sp>
      <p:sp>
        <p:nvSpPr>
          <p:cNvPr id="327" name="Google Shape;327;p44"/>
          <p:cNvSpPr txBox="1"/>
          <p:nvPr/>
        </p:nvSpPr>
        <p:spPr>
          <a:xfrm>
            <a:off x="342900" y="2857500"/>
            <a:ext cx="3738563"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Where does the name come from?</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44"/>
          <p:cNvSpPr/>
          <p:nvPr/>
        </p:nvSpPr>
        <p:spPr>
          <a:xfrm>
            <a:off x="342900" y="3640138"/>
            <a:ext cx="7623175" cy="8318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FF"/>
                </a:solidFill>
                <a:latin typeface="Helvetica Neue"/>
                <a:ea typeface="Helvetica Neue"/>
                <a:cs typeface="Helvetica Neue"/>
                <a:sym typeface="Helvetica Neue"/>
              </a:rPr>
              <a:t>Critical Phenomena and scale-invariance</a:t>
            </a:r>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 (a detour)</a:t>
            </a:r>
            <a:endParaRPr sz="2400">
              <a:solidFill>
                <a:schemeClr val="dk1"/>
              </a:solidFill>
              <a:latin typeface="Helvetica Neue"/>
              <a:ea typeface="Helvetica Neue"/>
              <a:cs typeface="Helvetica Neue"/>
              <a:sym typeface="Helvetica Neue"/>
            </a:endParaRPr>
          </a:p>
        </p:txBody>
      </p:sp>
      <p:sp>
        <p:nvSpPr>
          <p:cNvPr id="329" name="Google Shape;329;p44"/>
          <p:cNvSpPr txBox="1"/>
          <p:nvPr/>
        </p:nvSpPr>
        <p:spPr>
          <a:xfrm>
            <a:off x="4729163" y="6362700"/>
            <a:ext cx="3236912"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Slides after </a:t>
            </a:r>
            <a:r>
              <a:rPr b="1" lang="en-US" sz="1800">
                <a:solidFill>
                  <a:schemeClr val="dk1"/>
                </a:solidFill>
                <a:latin typeface="Arial"/>
                <a:ea typeface="Arial"/>
                <a:cs typeface="Arial"/>
                <a:sym typeface="Arial"/>
              </a:rPr>
              <a:t>Dante R. Chialvo </a:t>
            </a:r>
            <a:endParaRPr sz="1800">
              <a:solidFill>
                <a:schemeClr val="dk1"/>
              </a:solidFill>
              <a:latin typeface="Arial"/>
              <a:ea typeface="Arial"/>
              <a:cs typeface="Arial"/>
              <a:sym typeface="Arial"/>
            </a:endParaRPr>
          </a:p>
        </p:txBody>
      </p:sp>
      <p:sp>
        <p:nvSpPr>
          <p:cNvPr id="330" name="Google Shape;330;p44"/>
          <p:cNvSpPr txBox="1"/>
          <p:nvPr/>
        </p:nvSpPr>
        <p:spPr>
          <a:xfrm>
            <a:off x="330200" y="5264150"/>
            <a:ext cx="1881188" cy="2460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Helvetica Neue"/>
                <a:ea typeface="Helvetica Neue"/>
                <a:cs typeface="Helvetica Neue"/>
                <a:sym typeface="Helvetica Neue"/>
              </a:rPr>
              <a:t>Slides after </a:t>
            </a:r>
            <a:r>
              <a:rPr b="1" lang="en-US" sz="1000">
                <a:solidFill>
                  <a:schemeClr val="dk1"/>
                </a:solidFill>
                <a:latin typeface="Helvetica Neue"/>
                <a:ea typeface="Helvetica Neue"/>
                <a:cs typeface="Helvetica Neue"/>
                <a:sym typeface="Helvetica Neue"/>
              </a:rPr>
              <a:t>Dante R. Chialvo </a:t>
            </a:r>
            <a:endParaRPr sz="1000">
              <a:solidFill>
                <a:schemeClr val="dk1"/>
              </a:solidFill>
              <a:latin typeface="Helvetica Neue"/>
              <a:ea typeface="Helvetica Neue"/>
              <a:cs typeface="Helvetica Neue"/>
              <a:sym typeface="Helvetica Neue"/>
            </a:endParaRPr>
          </a:p>
        </p:txBody>
      </p:sp>
      <p:sp>
        <p:nvSpPr>
          <p:cNvPr id="331" name="Google Shape;331;p4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Scale-free networks: Definition</a:t>
            </a:r>
            <a:endParaRPr/>
          </a:p>
        </p:txBody>
      </p:sp>
      <p:sp>
        <p:nvSpPr>
          <p:cNvPr id="332" name="Google Shape;332;p44"/>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Phase transitions in complex systems I: Magnetism</a:t>
            </a:r>
            <a:endParaRPr/>
          </a:p>
        </p:txBody>
      </p:sp>
      <p:pic>
        <p:nvPicPr>
          <p:cNvPr descr="F-RG-spins-marci.jpg" id="338" name="Google Shape;338;p45"/>
          <p:cNvPicPr preferRelativeResize="0"/>
          <p:nvPr/>
        </p:nvPicPr>
        <p:blipFill rotWithShape="1">
          <a:blip r:embed="rId3">
            <a:alphaModFix/>
          </a:blip>
          <a:srcRect b="0" l="0" r="0" t="0"/>
          <a:stretch/>
        </p:blipFill>
        <p:spPr>
          <a:xfrm>
            <a:off x="0" y="612370"/>
            <a:ext cx="9144000" cy="3200400"/>
          </a:xfrm>
          <a:prstGeom prst="rect">
            <a:avLst/>
          </a:prstGeom>
          <a:noFill/>
          <a:ln>
            <a:noFill/>
          </a:ln>
        </p:spPr>
      </p:pic>
      <p:pic>
        <p:nvPicPr>
          <p:cNvPr descr="Screen shot 2010-02-17 at 13.24.13 PM.png" id="339" name="Google Shape;339;p45"/>
          <p:cNvPicPr preferRelativeResize="0"/>
          <p:nvPr/>
        </p:nvPicPr>
        <p:blipFill rotWithShape="1">
          <a:blip r:embed="rId4">
            <a:alphaModFix/>
          </a:blip>
          <a:srcRect b="0" l="0" r="0" t="0"/>
          <a:stretch/>
        </p:blipFill>
        <p:spPr>
          <a:xfrm>
            <a:off x="4101966" y="823516"/>
            <a:ext cx="2514600" cy="273050"/>
          </a:xfrm>
          <a:prstGeom prst="rect">
            <a:avLst/>
          </a:prstGeom>
          <a:noFill/>
          <a:ln>
            <a:noFill/>
          </a:ln>
        </p:spPr>
      </p:pic>
      <p:pic>
        <p:nvPicPr>
          <p:cNvPr id="340" name="Google Shape;340;p45"/>
          <p:cNvPicPr preferRelativeResize="0"/>
          <p:nvPr/>
        </p:nvPicPr>
        <p:blipFill rotWithShape="1">
          <a:blip r:embed="rId5">
            <a:alphaModFix/>
          </a:blip>
          <a:srcRect b="0" l="0" r="0" t="0"/>
          <a:stretch/>
        </p:blipFill>
        <p:spPr>
          <a:xfrm>
            <a:off x="601663" y="4043363"/>
            <a:ext cx="1439862" cy="1200150"/>
          </a:xfrm>
          <a:prstGeom prst="rect">
            <a:avLst/>
          </a:prstGeom>
          <a:noFill/>
          <a:ln>
            <a:noFill/>
          </a:ln>
        </p:spPr>
      </p:pic>
      <p:pic>
        <p:nvPicPr>
          <p:cNvPr id="341" name="Google Shape;341;p45"/>
          <p:cNvPicPr preferRelativeResize="0"/>
          <p:nvPr/>
        </p:nvPicPr>
        <p:blipFill rotWithShape="1">
          <a:blip r:embed="rId6">
            <a:alphaModFix/>
          </a:blip>
          <a:srcRect b="0" l="0" r="0" t="0"/>
          <a:stretch/>
        </p:blipFill>
        <p:spPr>
          <a:xfrm>
            <a:off x="2201863" y="3994150"/>
            <a:ext cx="1439862" cy="1200150"/>
          </a:xfrm>
          <a:prstGeom prst="rect">
            <a:avLst/>
          </a:prstGeom>
          <a:noFill/>
          <a:ln>
            <a:noFill/>
          </a:ln>
        </p:spPr>
      </p:pic>
      <p:sp>
        <p:nvSpPr>
          <p:cNvPr id="342" name="Google Shape;342;p45"/>
          <p:cNvSpPr txBox="1"/>
          <p:nvPr/>
        </p:nvSpPr>
        <p:spPr>
          <a:xfrm>
            <a:off x="601663" y="3787775"/>
            <a:ext cx="1008062"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 = 0.99 T</a:t>
            </a:r>
            <a:r>
              <a:rPr baseline="-25000" lang="en-US" sz="1200">
                <a:solidFill>
                  <a:schemeClr val="dk1"/>
                </a:solidFill>
                <a:latin typeface="Arial"/>
                <a:ea typeface="Arial"/>
                <a:cs typeface="Arial"/>
                <a:sym typeface="Arial"/>
              </a:rPr>
              <a:t>c</a:t>
            </a:r>
            <a:endParaRPr baseline="-25000" sz="1200">
              <a:solidFill>
                <a:schemeClr val="dk1"/>
              </a:solidFill>
              <a:latin typeface="Arial"/>
              <a:ea typeface="Arial"/>
              <a:cs typeface="Arial"/>
              <a:sym typeface="Arial"/>
            </a:endParaRPr>
          </a:p>
        </p:txBody>
      </p:sp>
      <p:sp>
        <p:nvSpPr>
          <p:cNvPr id="343" name="Google Shape;343;p45"/>
          <p:cNvSpPr txBox="1"/>
          <p:nvPr/>
        </p:nvSpPr>
        <p:spPr>
          <a:xfrm>
            <a:off x="2227263" y="3765550"/>
            <a:ext cx="1006475" cy="2778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 = 0.999 T</a:t>
            </a:r>
            <a:r>
              <a:rPr baseline="-25000" lang="en-US" sz="1200">
                <a:solidFill>
                  <a:schemeClr val="dk1"/>
                </a:solidFill>
                <a:latin typeface="Arial"/>
                <a:ea typeface="Arial"/>
                <a:cs typeface="Arial"/>
                <a:sym typeface="Arial"/>
              </a:rPr>
              <a:t>c</a:t>
            </a:r>
            <a:endParaRPr baseline="-25000" sz="1200">
              <a:solidFill>
                <a:schemeClr val="dk1"/>
              </a:solidFill>
              <a:latin typeface="Arial"/>
              <a:ea typeface="Arial"/>
              <a:cs typeface="Arial"/>
              <a:sym typeface="Arial"/>
            </a:endParaRPr>
          </a:p>
        </p:txBody>
      </p:sp>
      <p:cxnSp>
        <p:nvCxnSpPr>
          <p:cNvPr id="344" name="Google Shape;344;p45"/>
          <p:cNvCxnSpPr/>
          <p:nvPr/>
        </p:nvCxnSpPr>
        <p:spPr>
          <a:xfrm>
            <a:off x="1825625" y="5122863"/>
            <a:ext cx="0" cy="420687"/>
          </a:xfrm>
          <a:prstGeom prst="straightConnector1">
            <a:avLst/>
          </a:prstGeom>
          <a:noFill/>
          <a:ln cap="flat" cmpd="sng" w="9525">
            <a:solidFill>
              <a:schemeClr val="dk1"/>
            </a:solidFill>
            <a:prstDash val="solid"/>
            <a:miter lim="800000"/>
            <a:headEnd len="sm" w="sm" type="none"/>
            <a:tailEnd len="sm" w="sm" type="none"/>
          </a:ln>
        </p:spPr>
      </p:cxnSp>
      <p:cxnSp>
        <p:nvCxnSpPr>
          <p:cNvPr id="345" name="Google Shape;345;p45"/>
          <p:cNvCxnSpPr/>
          <p:nvPr/>
        </p:nvCxnSpPr>
        <p:spPr>
          <a:xfrm>
            <a:off x="1898650" y="5122863"/>
            <a:ext cx="0" cy="420687"/>
          </a:xfrm>
          <a:prstGeom prst="straightConnector1">
            <a:avLst/>
          </a:prstGeom>
          <a:noFill/>
          <a:ln cap="flat" cmpd="sng" w="9525">
            <a:solidFill>
              <a:schemeClr val="dk1"/>
            </a:solidFill>
            <a:prstDash val="solid"/>
            <a:miter lim="800000"/>
            <a:headEnd len="sm" w="sm" type="none"/>
            <a:tailEnd len="sm" w="sm" type="none"/>
          </a:ln>
        </p:spPr>
      </p:cxnSp>
      <p:cxnSp>
        <p:nvCxnSpPr>
          <p:cNvPr id="346" name="Google Shape;346;p45"/>
          <p:cNvCxnSpPr/>
          <p:nvPr/>
        </p:nvCxnSpPr>
        <p:spPr>
          <a:xfrm>
            <a:off x="1754188" y="5483225"/>
            <a:ext cx="215900" cy="0"/>
          </a:xfrm>
          <a:prstGeom prst="straightConnector1">
            <a:avLst/>
          </a:prstGeom>
          <a:noFill/>
          <a:ln cap="flat" cmpd="sng" w="9525">
            <a:solidFill>
              <a:schemeClr val="dk1"/>
            </a:solidFill>
            <a:prstDash val="solid"/>
            <a:miter lim="800000"/>
            <a:headEnd len="sm" w="sm" type="none"/>
            <a:tailEnd len="sm" w="sm" type="none"/>
          </a:ln>
        </p:spPr>
      </p:cxnSp>
      <p:cxnSp>
        <p:nvCxnSpPr>
          <p:cNvPr id="347" name="Google Shape;347;p45"/>
          <p:cNvCxnSpPr/>
          <p:nvPr/>
        </p:nvCxnSpPr>
        <p:spPr>
          <a:xfrm>
            <a:off x="2489200" y="5073650"/>
            <a:ext cx="0" cy="420688"/>
          </a:xfrm>
          <a:prstGeom prst="straightConnector1">
            <a:avLst/>
          </a:prstGeom>
          <a:noFill/>
          <a:ln cap="flat" cmpd="sng" w="9525">
            <a:solidFill>
              <a:schemeClr val="dk1"/>
            </a:solidFill>
            <a:prstDash val="solid"/>
            <a:miter lim="800000"/>
            <a:headEnd len="sm" w="sm" type="none"/>
            <a:tailEnd len="sm" w="sm" type="none"/>
          </a:ln>
        </p:spPr>
      </p:cxnSp>
      <p:cxnSp>
        <p:nvCxnSpPr>
          <p:cNvPr id="348" name="Google Shape;348;p45"/>
          <p:cNvCxnSpPr/>
          <p:nvPr/>
        </p:nvCxnSpPr>
        <p:spPr>
          <a:xfrm>
            <a:off x="2705100" y="5073650"/>
            <a:ext cx="0" cy="420688"/>
          </a:xfrm>
          <a:prstGeom prst="straightConnector1">
            <a:avLst/>
          </a:prstGeom>
          <a:noFill/>
          <a:ln cap="flat" cmpd="sng" w="9525">
            <a:solidFill>
              <a:schemeClr val="dk1"/>
            </a:solidFill>
            <a:prstDash val="solid"/>
            <a:miter lim="800000"/>
            <a:headEnd len="sm" w="sm" type="none"/>
            <a:tailEnd len="sm" w="sm" type="none"/>
          </a:ln>
        </p:spPr>
      </p:cxnSp>
      <p:cxnSp>
        <p:nvCxnSpPr>
          <p:cNvPr id="349" name="Google Shape;349;p45"/>
          <p:cNvCxnSpPr/>
          <p:nvPr/>
        </p:nvCxnSpPr>
        <p:spPr>
          <a:xfrm>
            <a:off x="2346325" y="5434013"/>
            <a:ext cx="431800" cy="0"/>
          </a:xfrm>
          <a:prstGeom prst="straightConnector1">
            <a:avLst/>
          </a:prstGeom>
          <a:noFill/>
          <a:ln cap="flat" cmpd="sng" w="9525">
            <a:solidFill>
              <a:schemeClr val="dk1"/>
            </a:solidFill>
            <a:prstDash val="solid"/>
            <a:miter lim="800000"/>
            <a:headEnd len="sm" w="sm" type="none"/>
            <a:tailEnd len="sm" w="sm" type="none"/>
          </a:ln>
        </p:spPr>
      </p:cxnSp>
      <p:sp>
        <p:nvSpPr>
          <p:cNvPr id="350" name="Google Shape;350;p45"/>
          <p:cNvSpPr txBox="1"/>
          <p:nvPr/>
        </p:nvSpPr>
        <p:spPr>
          <a:xfrm>
            <a:off x="1731963" y="5434013"/>
            <a:ext cx="21590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ξ</a:t>
            </a:r>
            <a:endParaRPr/>
          </a:p>
        </p:txBody>
      </p:sp>
      <p:sp>
        <p:nvSpPr>
          <p:cNvPr id="351" name="Google Shape;351;p45"/>
          <p:cNvSpPr txBox="1"/>
          <p:nvPr/>
        </p:nvSpPr>
        <p:spPr>
          <a:xfrm>
            <a:off x="2455863" y="5372100"/>
            <a:ext cx="215900" cy="5857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ξ</a:t>
            </a:r>
            <a:endParaRPr/>
          </a:p>
        </p:txBody>
      </p:sp>
      <p:pic>
        <p:nvPicPr>
          <p:cNvPr id="352" name="Google Shape;352;p45"/>
          <p:cNvPicPr preferRelativeResize="0"/>
          <p:nvPr/>
        </p:nvPicPr>
        <p:blipFill rotWithShape="1">
          <a:blip r:embed="rId7">
            <a:alphaModFix/>
          </a:blip>
          <a:srcRect b="0" l="0" r="0" t="0"/>
          <a:stretch/>
        </p:blipFill>
        <p:spPr>
          <a:xfrm>
            <a:off x="3797300" y="4000500"/>
            <a:ext cx="1439863" cy="1200150"/>
          </a:xfrm>
          <a:prstGeom prst="rect">
            <a:avLst/>
          </a:prstGeom>
          <a:noFill/>
          <a:ln>
            <a:noFill/>
          </a:ln>
        </p:spPr>
      </p:pic>
      <p:pic>
        <p:nvPicPr>
          <p:cNvPr id="353" name="Google Shape;353;p45"/>
          <p:cNvPicPr preferRelativeResize="0"/>
          <p:nvPr/>
        </p:nvPicPr>
        <p:blipFill rotWithShape="1">
          <a:blip r:embed="rId8">
            <a:alphaModFix/>
          </a:blip>
          <a:srcRect b="0" l="0" r="0" t="0"/>
          <a:stretch/>
        </p:blipFill>
        <p:spPr>
          <a:xfrm>
            <a:off x="5486400" y="3979863"/>
            <a:ext cx="1439863" cy="1200150"/>
          </a:xfrm>
          <a:prstGeom prst="rect">
            <a:avLst/>
          </a:prstGeom>
          <a:noFill/>
          <a:ln>
            <a:noFill/>
          </a:ln>
        </p:spPr>
      </p:pic>
      <p:sp>
        <p:nvSpPr>
          <p:cNvPr id="354" name="Google Shape;354;p45"/>
          <p:cNvSpPr txBox="1"/>
          <p:nvPr/>
        </p:nvSpPr>
        <p:spPr>
          <a:xfrm>
            <a:off x="3830638" y="3703638"/>
            <a:ext cx="865187"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T = T</a:t>
            </a:r>
            <a:r>
              <a:rPr b="1" baseline="-25000" lang="en-US" sz="1600">
                <a:solidFill>
                  <a:srgbClr val="FF0000"/>
                </a:solidFill>
                <a:latin typeface="Helvetica Neue"/>
                <a:ea typeface="Helvetica Neue"/>
                <a:cs typeface="Helvetica Neue"/>
                <a:sym typeface="Helvetica Neue"/>
              </a:rPr>
              <a:t>c</a:t>
            </a:r>
            <a:endParaRPr b="1" baseline="-25000" sz="1600">
              <a:solidFill>
                <a:srgbClr val="FF0000"/>
              </a:solidFill>
              <a:latin typeface="Helvetica Neue"/>
              <a:ea typeface="Helvetica Neue"/>
              <a:cs typeface="Helvetica Neue"/>
              <a:sym typeface="Helvetica Neue"/>
            </a:endParaRPr>
          </a:p>
        </p:txBody>
      </p:sp>
      <p:pic>
        <p:nvPicPr>
          <p:cNvPr id="355" name="Google Shape;355;p45"/>
          <p:cNvPicPr preferRelativeResize="0"/>
          <p:nvPr/>
        </p:nvPicPr>
        <p:blipFill rotWithShape="1">
          <a:blip r:embed="rId9">
            <a:alphaModFix/>
          </a:blip>
          <a:srcRect b="0" l="0" r="0" t="0"/>
          <a:stretch/>
        </p:blipFill>
        <p:spPr>
          <a:xfrm>
            <a:off x="7091363" y="3979863"/>
            <a:ext cx="1439862" cy="1200150"/>
          </a:xfrm>
          <a:prstGeom prst="rect">
            <a:avLst/>
          </a:prstGeom>
          <a:noFill/>
          <a:ln>
            <a:noFill/>
          </a:ln>
        </p:spPr>
      </p:pic>
      <p:sp>
        <p:nvSpPr>
          <p:cNvPr id="356" name="Google Shape;356;p45"/>
          <p:cNvSpPr txBox="1"/>
          <p:nvPr/>
        </p:nvSpPr>
        <p:spPr>
          <a:xfrm>
            <a:off x="5486400" y="3776663"/>
            <a:ext cx="865188" cy="2778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 = 1.5 T</a:t>
            </a:r>
            <a:r>
              <a:rPr baseline="-25000" lang="en-US" sz="1200">
                <a:solidFill>
                  <a:schemeClr val="dk1"/>
                </a:solidFill>
                <a:latin typeface="Arial"/>
                <a:ea typeface="Arial"/>
                <a:cs typeface="Arial"/>
                <a:sym typeface="Arial"/>
              </a:rPr>
              <a:t>c</a:t>
            </a:r>
            <a:endParaRPr baseline="-25000" sz="1200">
              <a:solidFill>
                <a:schemeClr val="dk1"/>
              </a:solidFill>
              <a:latin typeface="Arial"/>
              <a:ea typeface="Arial"/>
              <a:cs typeface="Arial"/>
              <a:sym typeface="Arial"/>
            </a:endParaRPr>
          </a:p>
        </p:txBody>
      </p:sp>
      <p:sp>
        <p:nvSpPr>
          <p:cNvPr id="357" name="Google Shape;357;p45"/>
          <p:cNvSpPr txBox="1"/>
          <p:nvPr/>
        </p:nvSpPr>
        <p:spPr>
          <a:xfrm>
            <a:off x="7091363" y="3787775"/>
            <a:ext cx="8651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 = 2 T</a:t>
            </a:r>
            <a:r>
              <a:rPr baseline="-25000" lang="en-US" sz="1200">
                <a:solidFill>
                  <a:schemeClr val="dk1"/>
                </a:solidFill>
                <a:latin typeface="Arial"/>
                <a:ea typeface="Arial"/>
                <a:cs typeface="Arial"/>
                <a:sym typeface="Arial"/>
              </a:rPr>
              <a:t>c</a:t>
            </a:r>
            <a:endParaRPr baseline="-25000" sz="1200">
              <a:solidFill>
                <a:schemeClr val="dk1"/>
              </a:solidFill>
              <a:latin typeface="Arial"/>
              <a:ea typeface="Arial"/>
              <a:cs typeface="Arial"/>
              <a:sym typeface="Arial"/>
            </a:endParaRPr>
          </a:p>
        </p:txBody>
      </p:sp>
      <p:pic>
        <p:nvPicPr>
          <p:cNvPr descr="Screen shot 2010-02-18 at 9.29.50 AM.png" id="358" name="Google Shape;358;p45"/>
          <p:cNvPicPr preferRelativeResize="0"/>
          <p:nvPr/>
        </p:nvPicPr>
        <p:blipFill rotWithShape="1">
          <a:blip r:embed="rId10">
            <a:alphaModFix/>
          </a:blip>
          <a:srcRect b="0" l="0" r="0" t="0"/>
          <a:stretch/>
        </p:blipFill>
        <p:spPr>
          <a:xfrm>
            <a:off x="3636963" y="5291932"/>
            <a:ext cx="1600200" cy="284162"/>
          </a:xfrm>
          <a:prstGeom prst="rect">
            <a:avLst/>
          </a:prstGeom>
          <a:noFill/>
          <a:ln>
            <a:noFill/>
          </a:ln>
        </p:spPr>
      </p:pic>
      <p:sp>
        <p:nvSpPr>
          <p:cNvPr id="359" name="Google Shape;359;p45"/>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nvSpPr>
        <p:spPr>
          <a:xfrm>
            <a:off x="63042" y="2267009"/>
            <a:ext cx="2199867"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FF0000"/>
                </a:solidFill>
                <a:latin typeface="Helvetica Neue"/>
                <a:ea typeface="Helvetica Neue"/>
                <a:cs typeface="Helvetica Neue"/>
                <a:sym typeface="Helvetica Neue"/>
              </a:rPr>
              <a:t>At T = Tc: </a:t>
            </a:r>
            <a:endParaRPr/>
          </a:p>
          <a:p>
            <a:pPr indent="0" lvl="0" marL="0" marR="0" rtl="0" algn="ctr">
              <a:spcBef>
                <a:spcPts val="800"/>
              </a:spcBef>
              <a:spcAft>
                <a:spcPts val="0"/>
              </a:spcAft>
              <a:buNone/>
            </a:pPr>
            <a:r>
              <a:rPr lang="en-US" sz="1600">
                <a:solidFill>
                  <a:srgbClr val="FF0000"/>
                </a:solidFill>
                <a:latin typeface="Helvetica Neue"/>
                <a:ea typeface="Helvetica Neue"/>
                <a:cs typeface="Helvetica Neue"/>
                <a:sym typeface="Helvetica Neue"/>
              </a:rPr>
              <a:t>correlation length diverges </a:t>
            </a:r>
            <a:endParaRPr sz="1600">
              <a:solidFill>
                <a:srgbClr val="FF0000"/>
              </a:solidFill>
              <a:latin typeface="Helvetica Neue"/>
              <a:ea typeface="Helvetica Neue"/>
              <a:cs typeface="Helvetica Neue"/>
              <a:sym typeface="Helvetica Neue"/>
            </a:endParaRPr>
          </a:p>
        </p:txBody>
      </p:sp>
      <p:sp>
        <p:nvSpPr>
          <p:cNvPr id="365" name="Google Shape;365;p46"/>
          <p:cNvSpPr txBox="1"/>
          <p:nvPr/>
        </p:nvSpPr>
        <p:spPr>
          <a:xfrm>
            <a:off x="0" y="3370841"/>
            <a:ext cx="2262909"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Helvetica Neue"/>
                <a:ea typeface="Helvetica Neue"/>
                <a:cs typeface="Helvetica Neue"/>
                <a:sym typeface="Helvetica Neue"/>
              </a:rPr>
              <a:t>Fluctuations emerge at all scales: </a:t>
            </a:r>
            <a:endParaRPr/>
          </a:p>
          <a:p>
            <a:pPr indent="0" lvl="0" marL="0" marR="0" rtl="0" algn="ctr">
              <a:spcBef>
                <a:spcPts val="800"/>
              </a:spcBef>
              <a:spcAft>
                <a:spcPts val="0"/>
              </a:spcAft>
              <a:buNone/>
            </a:pPr>
            <a:r>
              <a:rPr i="1" lang="en-US" sz="1600">
                <a:solidFill>
                  <a:srgbClr val="FF0000"/>
                </a:solidFill>
                <a:latin typeface="Helvetica Neue"/>
                <a:ea typeface="Helvetica Neue"/>
                <a:cs typeface="Helvetica Neue"/>
                <a:sym typeface="Helvetica Neue"/>
              </a:rPr>
              <a:t>scale-free behavior</a:t>
            </a:r>
            <a:endParaRPr i="1" sz="1600">
              <a:solidFill>
                <a:srgbClr val="FF0000"/>
              </a:solidFill>
              <a:latin typeface="Helvetica Neue"/>
              <a:ea typeface="Helvetica Neue"/>
              <a:cs typeface="Helvetica Neue"/>
              <a:sym typeface="Helvetica Neue"/>
            </a:endParaRPr>
          </a:p>
        </p:txBody>
      </p:sp>
      <p:sp>
        <p:nvSpPr>
          <p:cNvPr id="366" name="Google Shape;366;p4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Scale-free behavior in space</a:t>
            </a:r>
            <a:endParaRPr/>
          </a:p>
        </p:txBody>
      </p:sp>
      <p:pic>
        <p:nvPicPr>
          <p:cNvPr descr="Screen shot 2010-02-18 at 9.29.50 AM.png" id="367" name="Google Shape;367;p46"/>
          <p:cNvPicPr preferRelativeResize="0"/>
          <p:nvPr/>
        </p:nvPicPr>
        <p:blipFill rotWithShape="1">
          <a:blip r:embed="rId3">
            <a:alphaModFix/>
          </a:blip>
          <a:srcRect b="0" l="0" r="0" t="0"/>
          <a:stretch/>
        </p:blipFill>
        <p:spPr>
          <a:xfrm>
            <a:off x="0" y="889096"/>
            <a:ext cx="2262909" cy="401542"/>
          </a:xfrm>
          <a:prstGeom prst="rect">
            <a:avLst/>
          </a:prstGeom>
          <a:noFill/>
          <a:ln>
            <a:noFill/>
          </a:ln>
        </p:spPr>
      </p:pic>
      <p:sp>
        <p:nvSpPr>
          <p:cNvPr id="368" name="Google Shape;368;p46"/>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pic>
        <p:nvPicPr>
          <p:cNvPr id="369" name="Google Shape;369;p46"/>
          <p:cNvPicPr preferRelativeResize="0"/>
          <p:nvPr/>
        </p:nvPicPr>
        <p:blipFill rotWithShape="1">
          <a:blip r:embed="rId4">
            <a:alphaModFix/>
          </a:blip>
          <a:srcRect b="0" l="0" r="0" t="0"/>
          <a:stretch/>
        </p:blipFill>
        <p:spPr>
          <a:xfrm>
            <a:off x="2262909" y="554182"/>
            <a:ext cx="6881091" cy="51608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idx="1" type="body"/>
          </p:nvPr>
        </p:nvSpPr>
        <p:spPr>
          <a:xfrm>
            <a:off x="538163" y="1220788"/>
            <a:ext cx="7772400" cy="417988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Char char="•"/>
            </a:pPr>
            <a:r>
              <a:rPr lang="en-US" sz="2400">
                <a:latin typeface="Helvetica Neue"/>
                <a:ea typeface="Helvetica Neue"/>
                <a:cs typeface="Helvetica Neue"/>
                <a:sym typeface="Helvetica Neue"/>
              </a:rPr>
              <a:t>Correlation length  diverges at the critical point: the whole system is correlated!</a:t>
            </a:r>
            <a:endParaRPr/>
          </a:p>
          <a:p>
            <a:pPr indent="-342900" lvl="0" marL="342900" rtl="0" algn="l">
              <a:lnSpc>
                <a:spcPct val="90000"/>
              </a:lnSpc>
              <a:spcBef>
                <a:spcPts val="480"/>
              </a:spcBef>
              <a:spcAft>
                <a:spcPts val="0"/>
              </a:spcAft>
              <a:buClr>
                <a:schemeClr val="dk1"/>
              </a:buClr>
              <a:buSzPts val="2400"/>
              <a:buFont typeface="Arial"/>
              <a:buNone/>
            </a:pPr>
            <a:r>
              <a:t/>
            </a:r>
            <a:endParaRPr sz="2400">
              <a:latin typeface="Helvetica Neue"/>
              <a:ea typeface="Helvetica Neue"/>
              <a:cs typeface="Helvetica Neue"/>
              <a:sym typeface="Helvetica Neue"/>
            </a:endParaRPr>
          </a:p>
          <a:p>
            <a:pPr indent="-342900" lvl="0" marL="342900" rtl="0" algn="l">
              <a:lnSpc>
                <a:spcPct val="90000"/>
              </a:lnSpc>
              <a:spcBef>
                <a:spcPts val="480"/>
              </a:spcBef>
              <a:spcAft>
                <a:spcPts val="0"/>
              </a:spcAft>
              <a:buClr>
                <a:srgbClr val="FF0000"/>
              </a:buClr>
              <a:buSzPts val="2400"/>
              <a:buChar char="•"/>
            </a:pPr>
            <a:r>
              <a:rPr b="1" lang="en-US" sz="2400">
                <a:solidFill>
                  <a:srgbClr val="FF0000"/>
                </a:solidFill>
                <a:latin typeface="Helvetica Neue"/>
                <a:ea typeface="Helvetica Neue"/>
                <a:cs typeface="Helvetica Neue"/>
                <a:sym typeface="Helvetica Neue"/>
              </a:rPr>
              <a:t>Scale invariance</a:t>
            </a:r>
            <a:r>
              <a:rPr lang="en-US" sz="2400">
                <a:solidFill>
                  <a:srgbClr val="FF0000"/>
                </a:solidFill>
                <a:latin typeface="Helvetica Neue"/>
                <a:ea typeface="Helvetica Neue"/>
                <a:cs typeface="Helvetica Neue"/>
                <a:sym typeface="Helvetica Neue"/>
              </a:rPr>
              <a:t>: </a:t>
            </a:r>
            <a:r>
              <a:rPr lang="en-US" sz="2400">
                <a:latin typeface="Helvetica Neue"/>
                <a:ea typeface="Helvetica Neue"/>
                <a:cs typeface="Helvetica Neue"/>
                <a:sym typeface="Helvetica Neue"/>
              </a:rPr>
              <a:t>there is no characteristic scale for the fluctuation </a:t>
            </a:r>
            <a:r>
              <a:rPr b="1" lang="en-US" sz="2400">
                <a:solidFill>
                  <a:srgbClr val="FF0000"/>
                </a:solidFill>
                <a:latin typeface="Helvetica Neue"/>
                <a:ea typeface="Helvetica Neue"/>
                <a:cs typeface="Helvetica Neue"/>
                <a:sym typeface="Helvetica Neue"/>
              </a:rPr>
              <a:t>(scale-free behavior).</a:t>
            </a:r>
            <a:endParaRPr/>
          </a:p>
          <a:p>
            <a:pPr indent="-342900" lvl="0" marL="342900" rtl="0" algn="l">
              <a:lnSpc>
                <a:spcPct val="90000"/>
              </a:lnSpc>
              <a:spcBef>
                <a:spcPts val="480"/>
              </a:spcBef>
              <a:spcAft>
                <a:spcPts val="0"/>
              </a:spcAft>
              <a:buClr>
                <a:schemeClr val="dk1"/>
              </a:buClr>
              <a:buSzPts val="2400"/>
              <a:buFont typeface="Arial"/>
              <a:buNone/>
            </a:pPr>
            <a:r>
              <a:t/>
            </a:r>
            <a:endParaRPr b="1" sz="2400">
              <a:latin typeface="Helvetica Neue"/>
              <a:ea typeface="Helvetica Neue"/>
              <a:cs typeface="Helvetica Neue"/>
              <a:sym typeface="Helvetica Neue"/>
            </a:endParaRPr>
          </a:p>
          <a:p>
            <a:pPr indent="-342900" lvl="0" marL="342900" rtl="0" algn="l">
              <a:lnSpc>
                <a:spcPct val="90000"/>
              </a:lnSpc>
              <a:spcBef>
                <a:spcPts val="480"/>
              </a:spcBef>
              <a:spcAft>
                <a:spcPts val="0"/>
              </a:spcAft>
              <a:buClr>
                <a:srgbClr val="FF0000"/>
              </a:buClr>
              <a:buSzPts val="2400"/>
              <a:buChar char="•"/>
            </a:pPr>
            <a:r>
              <a:rPr b="1" lang="en-US" sz="2400">
                <a:solidFill>
                  <a:srgbClr val="FF0000"/>
                </a:solidFill>
                <a:latin typeface="Helvetica Neue"/>
                <a:ea typeface="Helvetica Neue"/>
                <a:cs typeface="Helvetica Neue"/>
                <a:sym typeface="Helvetica Neue"/>
              </a:rPr>
              <a:t>Universality</a:t>
            </a:r>
            <a:r>
              <a:rPr lang="en-US" sz="2400">
                <a:solidFill>
                  <a:srgbClr val="FF0000"/>
                </a:solidFill>
                <a:latin typeface="Helvetica Neue"/>
                <a:ea typeface="Helvetica Neue"/>
                <a:cs typeface="Helvetica Neue"/>
                <a:sym typeface="Helvetica Neue"/>
              </a:rPr>
              <a:t>:</a:t>
            </a:r>
            <a:r>
              <a:rPr lang="en-US" sz="2400">
                <a:latin typeface="Helvetica Neue"/>
                <a:ea typeface="Helvetica Neue"/>
                <a:cs typeface="Helvetica Neue"/>
                <a:sym typeface="Helvetica Neue"/>
              </a:rPr>
              <a:t> exponents are independent of the system’s details.</a:t>
            </a:r>
            <a:endParaRPr/>
          </a:p>
        </p:txBody>
      </p:sp>
      <p:sp>
        <p:nvSpPr>
          <p:cNvPr id="376" name="Google Shape;376;p4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CRITICAL PHENOMENA</a:t>
            </a:r>
            <a:endParaRPr/>
          </a:p>
        </p:txBody>
      </p:sp>
      <p:sp>
        <p:nvSpPr>
          <p:cNvPr id="377" name="Google Shape;377;p47"/>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nvSpPr>
        <p:spPr>
          <a:xfrm>
            <a:off x="369888" y="735013"/>
            <a:ext cx="2987675" cy="2554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Helvetica Neue"/>
                <a:ea typeface="Helvetica Neue"/>
                <a:cs typeface="Helvetica Neue"/>
                <a:sym typeface="Helvetica Neue"/>
              </a:rPr>
              <a:t>Nodes: </a:t>
            </a:r>
            <a:r>
              <a:rPr b="1" i="0" lang="en-US" sz="1600" u="none" cap="none" strike="noStrike">
                <a:solidFill>
                  <a:srgbClr val="FF0000"/>
                </a:solidFill>
                <a:latin typeface="Helvetica Neue"/>
                <a:ea typeface="Helvetica Neue"/>
                <a:cs typeface="Helvetica Neue"/>
                <a:sym typeface="Helvetica Neue"/>
              </a:rPr>
              <a:t>WWW documents </a:t>
            </a:r>
            <a:r>
              <a:rPr b="0" i="0" lang="en-US" sz="1600" u="none" cap="none" strike="noStrike">
                <a:solidFill>
                  <a:schemeClr val="dk1"/>
                </a:solidFill>
                <a:latin typeface="Helvetica Neue"/>
                <a:ea typeface="Helvetica Neue"/>
                <a:cs typeface="Helvetica Neue"/>
                <a:sym typeface="Helvetica Neue"/>
              </a:rPr>
              <a:t>Links:   </a:t>
            </a:r>
            <a:r>
              <a:rPr b="1" i="0" lang="en-US" sz="1600" u="none" cap="none" strike="noStrike">
                <a:solidFill>
                  <a:srgbClr val="FF0000"/>
                </a:solidFill>
                <a:latin typeface="Helvetica Neue"/>
                <a:ea typeface="Helvetica Neue"/>
                <a:cs typeface="Helvetica Neue"/>
                <a:sym typeface="Helvetica Neue"/>
              </a:rPr>
              <a:t>URL links</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Over 3 billion documents</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ROBOT: collects all URL’s found in a document and follows them recursively</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p:txBody>
      </p:sp>
      <p:pic>
        <p:nvPicPr>
          <p:cNvPr id="193" name="Google Shape;193;p30"/>
          <p:cNvPicPr preferRelativeResize="0"/>
          <p:nvPr/>
        </p:nvPicPr>
        <p:blipFill rotWithShape="1">
          <a:blip r:embed="rId3">
            <a:alphaModFix/>
          </a:blip>
          <a:srcRect b="0" l="0" r="0" t="0"/>
          <a:stretch/>
        </p:blipFill>
        <p:spPr>
          <a:xfrm>
            <a:off x="0" y="530421"/>
            <a:ext cx="9144000" cy="5143500"/>
          </a:xfrm>
          <a:prstGeom prst="rect">
            <a:avLst/>
          </a:prstGeom>
          <a:noFill/>
          <a:ln>
            <a:noFill/>
          </a:ln>
        </p:spPr>
      </p:pic>
      <p:sp>
        <p:nvSpPr>
          <p:cNvPr id="194" name="Google Shape;194;p30"/>
          <p:cNvSpPr txBox="1"/>
          <p:nvPr/>
        </p:nvSpPr>
        <p:spPr>
          <a:xfrm>
            <a:off x="0" y="117447"/>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WORLD WIDE WEB</a:t>
            </a:r>
            <a:endParaRPr/>
          </a:p>
        </p:txBody>
      </p:sp>
      <p:sp>
        <p:nvSpPr>
          <p:cNvPr id="195" name="Google Shape;195;p30"/>
          <p:cNvSpPr txBox="1"/>
          <p:nvPr/>
        </p:nvSpPr>
        <p:spPr>
          <a:xfrm>
            <a:off x="1400591" y="5487107"/>
            <a:ext cx="6248400" cy="2778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R. Albert, H. Jeong, A-L Barabasi, </a:t>
            </a:r>
            <a:r>
              <a:rPr i="1" lang="en-US" sz="1200">
                <a:solidFill>
                  <a:srgbClr val="000000"/>
                </a:solidFill>
                <a:latin typeface="Helvetica Neue"/>
                <a:ea typeface="Helvetica Neue"/>
                <a:cs typeface="Helvetica Neue"/>
                <a:sym typeface="Helvetica Neue"/>
              </a:rPr>
              <a:t>Nature</a:t>
            </a:r>
            <a:r>
              <a:rPr lang="en-US" sz="1200">
                <a:solidFill>
                  <a:srgbClr val="000000"/>
                </a:solidFill>
                <a:latin typeface="Helvetica Neue"/>
                <a:ea typeface="Helvetica Neue"/>
                <a:cs typeface="Helvetica Neue"/>
                <a:sym typeface="Helvetica Neue"/>
              </a:rPr>
              <a:t>, 401 130 (1999).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48"/>
          <p:cNvPicPr preferRelativeResize="0"/>
          <p:nvPr/>
        </p:nvPicPr>
        <p:blipFill rotWithShape="1">
          <a:blip r:embed="rId3">
            <a:alphaModFix/>
          </a:blip>
          <a:srcRect b="0" l="0" r="0" t="0"/>
          <a:stretch/>
        </p:blipFill>
        <p:spPr>
          <a:xfrm>
            <a:off x="5880100" y="655638"/>
            <a:ext cx="2930525" cy="1006475"/>
          </a:xfrm>
          <a:prstGeom prst="rect">
            <a:avLst/>
          </a:prstGeom>
          <a:noFill/>
          <a:ln>
            <a:noFill/>
          </a:ln>
        </p:spPr>
      </p:pic>
      <p:pic>
        <p:nvPicPr>
          <p:cNvPr id="383" name="Google Shape;383;p48"/>
          <p:cNvPicPr preferRelativeResize="0"/>
          <p:nvPr/>
        </p:nvPicPr>
        <p:blipFill rotWithShape="1">
          <a:blip r:embed="rId4">
            <a:alphaModFix/>
          </a:blip>
          <a:srcRect b="0" l="0" r="0" t="0"/>
          <a:stretch/>
        </p:blipFill>
        <p:spPr>
          <a:xfrm>
            <a:off x="263525" y="758825"/>
            <a:ext cx="3248025" cy="495300"/>
          </a:xfrm>
          <a:prstGeom prst="rect">
            <a:avLst/>
          </a:prstGeom>
          <a:noFill/>
          <a:ln>
            <a:noFill/>
          </a:ln>
        </p:spPr>
      </p:pic>
      <p:pic>
        <p:nvPicPr>
          <p:cNvPr id="384" name="Google Shape;384;p48"/>
          <p:cNvPicPr preferRelativeResize="0"/>
          <p:nvPr/>
        </p:nvPicPr>
        <p:blipFill rotWithShape="1">
          <a:blip r:embed="rId5">
            <a:alphaModFix/>
          </a:blip>
          <a:srcRect b="0" l="0" r="0" t="0"/>
          <a:stretch/>
        </p:blipFill>
        <p:spPr>
          <a:xfrm>
            <a:off x="3810000" y="639763"/>
            <a:ext cx="2195513" cy="876300"/>
          </a:xfrm>
          <a:prstGeom prst="rect">
            <a:avLst/>
          </a:prstGeom>
          <a:noFill/>
          <a:ln>
            <a:noFill/>
          </a:ln>
        </p:spPr>
      </p:pic>
      <p:pic>
        <p:nvPicPr>
          <p:cNvPr id="385" name="Google Shape;385;p48"/>
          <p:cNvPicPr preferRelativeResize="0"/>
          <p:nvPr/>
        </p:nvPicPr>
        <p:blipFill rotWithShape="1">
          <a:blip r:embed="rId6">
            <a:alphaModFix/>
          </a:blip>
          <a:srcRect b="0" l="0" r="0" t="0"/>
          <a:stretch/>
        </p:blipFill>
        <p:spPr>
          <a:xfrm>
            <a:off x="334963" y="1614488"/>
            <a:ext cx="2309812" cy="342900"/>
          </a:xfrm>
          <a:prstGeom prst="rect">
            <a:avLst/>
          </a:prstGeom>
          <a:noFill/>
          <a:ln>
            <a:noFill/>
          </a:ln>
        </p:spPr>
      </p:pic>
      <p:sp>
        <p:nvSpPr>
          <p:cNvPr id="386" name="Google Shape;386;p4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Divergences in scale-free distributions</a:t>
            </a:r>
            <a:endParaRPr/>
          </a:p>
        </p:txBody>
      </p:sp>
      <p:sp>
        <p:nvSpPr>
          <p:cNvPr id="387" name="Google Shape;387;p48"/>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pic>
        <p:nvPicPr>
          <p:cNvPr id="388" name="Google Shape;388;p48"/>
          <p:cNvPicPr preferRelativeResize="0"/>
          <p:nvPr/>
        </p:nvPicPr>
        <p:blipFill rotWithShape="1">
          <a:blip r:embed="rId7">
            <a:alphaModFix/>
          </a:blip>
          <a:srcRect b="0" l="0" r="0" t="0"/>
          <a:stretch/>
        </p:blipFill>
        <p:spPr>
          <a:xfrm>
            <a:off x="155575" y="2349500"/>
            <a:ext cx="2398713" cy="755650"/>
          </a:xfrm>
          <a:prstGeom prst="rect">
            <a:avLst/>
          </a:prstGeom>
          <a:noFill/>
          <a:ln>
            <a:noFill/>
          </a:ln>
        </p:spPr>
      </p:pic>
      <p:pic>
        <p:nvPicPr>
          <p:cNvPr id="389" name="Google Shape;389;p48"/>
          <p:cNvPicPr preferRelativeResize="0"/>
          <p:nvPr/>
        </p:nvPicPr>
        <p:blipFill rotWithShape="1">
          <a:blip r:embed="rId8">
            <a:alphaModFix/>
          </a:blip>
          <a:srcRect b="0" l="0" r="0" t="0"/>
          <a:stretch/>
        </p:blipFill>
        <p:spPr>
          <a:xfrm>
            <a:off x="2840038" y="2333625"/>
            <a:ext cx="6319837" cy="760413"/>
          </a:xfrm>
          <a:prstGeom prst="rect">
            <a:avLst/>
          </a:prstGeom>
          <a:noFill/>
          <a:ln>
            <a:noFill/>
          </a:ln>
        </p:spPr>
      </p:pic>
      <p:sp>
        <p:nvSpPr>
          <p:cNvPr id="390" name="Google Shape;390;p48"/>
          <p:cNvSpPr txBox="1"/>
          <p:nvPr/>
        </p:nvSpPr>
        <p:spPr>
          <a:xfrm>
            <a:off x="677574" y="3554844"/>
            <a:ext cx="1233488" cy="3381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If m-γ+1&lt;0: </a:t>
            </a:r>
            <a:endParaRPr/>
          </a:p>
        </p:txBody>
      </p:sp>
      <p:pic>
        <p:nvPicPr>
          <p:cNvPr id="391" name="Google Shape;391;p48"/>
          <p:cNvPicPr preferRelativeResize="0"/>
          <p:nvPr/>
        </p:nvPicPr>
        <p:blipFill rotWithShape="1">
          <a:blip r:embed="rId9">
            <a:alphaModFix/>
          </a:blip>
          <a:srcRect b="0" l="0" r="0" t="0"/>
          <a:stretch/>
        </p:blipFill>
        <p:spPr>
          <a:xfrm>
            <a:off x="2917825" y="3367088"/>
            <a:ext cx="2795588" cy="627062"/>
          </a:xfrm>
          <a:prstGeom prst="rect">
            <a:avLst/>
          </a:prstGeom>
          <a:noFill/>
          <a:ln>
            <a:noFill/>
          </a:ln>
        </p:spPr>
      </p:pic>
      <p:sp>
        <p:nvSpPr>
          <p:cNvPr id="392" name="Google Shape;392;p48"/>
          <p:cNvSpPr txBox="1"/>
          <p:nvPr/>
        </p:nvSpPr>
        <p:spPr>
          <a:xfrm>
            <a:off x="677574" y="4374788"/>
            <a:ext cx="7213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If m-γ+1&gt;0, 				the integral diverges.  </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For a fixed γ this means that all moments with    m&gt;γ-1  diverge.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9"/>
          <p:cNvPicPr preferRelativeResize="0"/>
          <p:nvPr/>
        </p:nvPicPr>
        <p:blipFill rotWithShape="1">
          <a:blip r:embed="rId3">
            <a:alphaModFix/>
          </a:blip>
          <a:srcRect b="0" l="0" r="0" t="0"/>
          <a:stretch/>
        </p:blipFill>
        <p:spPr>
          <a:xfrm>
            <a:off x="257175" y="733425"/>
            <a:ext cx="6330950" cy="755650"/>
          </a:xfrm>
          <a:prstGeom prst="rect">
            <a:avLst/>
          </a:prstGeom>
          <a:noFill/>
          <a:ln>
            <a:noFill/>
          </a:ln>
        </p:spPr>
      </p:pic>
      <p:sp>
        <p:nvSpPr>
          <p:cNvPr id="398" name="Google Shape;398;p49"/>
          <p:cNvSpPr txBox="1"/>
          <p:nvPr/>
        </p:nvSpPr>
        <p:spPr>
          <a:xfrm>
            <a:off x="228600" y="1512888"/>
            <a:ext cx="7467600"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For a fixed λ this means all moments   m&gt;γ-1 diverge.  </a:t>
            </a:r>
            <a:endParaRPr/>
          </a:p>
        </p:txBody>
      </p:sp>
      <p:pic>
        <p:nvPicPr>
          <p:cNvPr id="399" name="Google Shape;399;p49"/>
          <p:cNvPicPr preferRelativeResize="0"/>
          <p:nvPr/>
        </p:nvPicPr>
        <p:blipFill rotWithShape="1">
          <a:blip r:embed="rId4">
            <a:alphaModFix/>
          </a:blip>
          <a:srcRect b="0" l="0" r="0" t="0"/>
          <a:stretch/>
        </p:blipFill>
        <p:spPr>
          <a:xfrm>
            <a:off x="228600" y="1957388"/>
            <a:ext cx="4273550" cy="3363912"/>
          </a:xfrm>
          <a:prstGeom prst="rect">
            <a:avLst/>
          </a:prstGeom>
          <a:noFill/>
          <a:ln>
            <a:noFill/>
          </a:ln>
        </p:spPr>
      </p:pic>
      <p:sp>
        <p:nvSpPr>
          <p:cNvPr id="400" name="Google Shape;400;p49"/>
          <p:cNvSpPr txBox="1"/>
          <p:nvPr/>
        </p:nvSpPr>
        <p:spPr>
          <a:xfrm>
            <a:off x="4953000" y="2730500"/>
            <a:ext cx="37338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Many degree exponents are smaller than 3</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&lt;k</a:t>
            </a:r>
            <a:r>
              <a:rPr baseline="30000" lang="en-US" sz="1600">
                <a:solidFill>
                  <a:schemeClr val="dk1"/>
                </a:solidFill>
                <a:latin typeface="Helvetica Neue"/>
                <a:ea typeface="Helvetica Neue"/>
                <a:cs typeface="Helvetica Neue"/>
                <a:sym typeface="Helvetica Neue"/>
              </a:rPr>
              <a:t>2</a:t>
            </a:r>
            <a:r>
              <a:rPr lang="en-US" sz="1600">
                <a:solidFill>
                  <a:schemeClr val="dk1"/>
                </a:solidFill>
                <a:latin typeface="Helvetica Neue"/>
                <a:ea typeface="Helvetica Neue"/>
                <a:cs typeface="Helvetica Neue"/>
                <a:sym typeface="Helvetica Neue"/>
              </a:rPr>
              <a:t>&gt; diverges in the N🡪∞ limit!!!</a:t>
            </a:r>
            <a:endParaRPr sz="1600">
              <a:solidFill>
                <a:schemeClr val="dk1"/>
              </a:solidFill>
              <a:latin typeface="Helvetica Neue"/>
              <a:ea typeface="Helvetica Neue"/>
              <a:cs typeface="Helvetica Neue"/>
              <a:sym typeface="Helvetica Neue"/>
            </a:endParaRPr>
          </a:p>
        </p:txBody>
      </p:sp>
      <p:sp>
        <p:nvSpPr>
          <p:cNvPr id="401" name="Google Shape;401;p4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DIVERGENCE OF THE HIGHER MOMENTS</a:t>
            </a:r>
            <a:endParaRPr/>
          </a:p>
        </p:txBody>
      </p:sp>
      <p:sp>
        <p:nvSpPr>
          <p:cNvPr id="402" name="Google Shape;402;p49"/>
          <p:cNvSpPr/>
          <p:nvPr/>
        </p:nvSpPr>
        <p:spPr>
          <a:xfrm>
            <a:off x="3422650" y="1925638"/>
            <a:ext cx="914400" cy="3363912"/>
          </a:xfrm>
          <a:prstGeom prst="rect">
            <a:avLst/>
          </a:prstGeom>
          <a:solidFill>
            <a:srgbClr val="FF0000">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sp>
        <p:nvSpPr>
          <p:cNvPr id="403" name="Google Shape;403;p49"/>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The meaning of scale-free</a:t>
            </a:r>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409" name="Google Shape;409;p50"/>
          <p:cNvPicPr preferRelativeResize="0"/>
          <p:nvPr/>
        </p:nvPicPr>
        <p:blipFill rotWithShape="1">
          <a:blip r:embed="rId3">
            <a:alphaModFix/>
          </a:blip>
          <a:srcRect b="0" l="0" r="0" t="0"/>
          <a:stretch/>
        </p:blipFill>
        <p:spPr>
          <a:xfrm>
            <a:off x="228599" y="797277"/>
            <a:ext cx="4081991" cy="44238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The meaning of scale-free</a:t>
            </a:r>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415" name="Google Shape;415;p51"/>
          <p:cNvPicPr preferRelativeResize="0"/>
          <p:nvPr/>
        </p:nvPicPr>
        <p:blipFill rotWithShape="1">
          <a:blip r:embed="rId3">
            <a:alphaModFix/>
          </a:blip>
          <a:srcRect b="0" l="0" r="0" t="0"/>
          <a:stretch/>
        </p:blipFill>
        <p:spPr>
          <a:xfrm>
            <a:off x="0" y="571500"/>
            <a:ext cx="4728279" cy="4954784"/>
          </a:xfrm>
          <a:prstGeom prst="rect">
            <a:avLst/>
          </a:prstGeom>
          <a:noFill/>
          <a:ln>
            <a:noFill/>
          </a:ln>
        </p:spPr>
      </p:pic>
      <p:pic>
        <p:nvPicPr>
          <p:cNvPr id="416" name="Google Shape;416;p51"/>
          <p:cNvPicPr preferRelativeResize="0"/>
          <p:nvPr/>
        </p:nvPicPr>
        <p:blipFill rotWithShape="1">
          <a:blip r:embed="rId4">
            <a:alphaModFix/>
          </a:blip>
          <a:srcRect b="0" l="0" r="0" t="0"/>
          <a:stretch/>
        </p:blipFill>
        <p:spPr>
          <a:xfrm>
            <a:off x="5549899" y="2296582"/>
            <a:ext cx="2958043" cy="9101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2"/>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universality</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422" name="Google Shape;422;p5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23" name="Google Shape;423;p52"/>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nvSpPr>
        <p:spPr>
          <a:xfrm>
            <a:off x="268288" y="5211763"/>
            <a:ext cx="3144837" cy="27781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Helvetica Neue"/>
                <a:ea typeface="Helvetica Neue"/>
                <a:cs typeface="Helvetica Neue"/>
                <a:sym typeface="Helvetica Neue"/>
              </a:rPr>
              <a:t>(Faloutsos, Faloutsos and Faloutsos, 1999)</a:t>
            </a:r>
            <a:endParaRPr/>
          </a:p>
        </p:txBody>
      </p:sp>
      <p:sp>
        <p:nvSpPr>
          <p:cNvPr id="429" name="Google Shape;429;p53"/>
          <p:cNvSpPr txBox="1"/>
          <p:nvPr/>
        </p:nvSpPr>
        <p:spPr>
          <a:xfrm>
            <a:off x="268288" y="787400"/>
            <a:ext cx="3657600" cy="585788"/>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Nodes</a:t>
            </a:r>
            <a:r>
              <a:rPr lang="en-US" sz="1600">
                <a:solidFill>
                  <a:schemeClr val="dk1"/>
                </a:solidFill>
                <a:latin typeface="Helvetica Neue"/>
                <a:ea typeface="Helvetica Neue"/>
                <a:cs typeface="Helvetica Neue"/>
                <a:sym typeface="Helvetica Neue"/>
              </a:rPr>
              <a:t>: computers, routers </a:t>
            </a:r>
            <a:endParaRPr/>
          </a:p>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Links</a:t>
            </a:r>
            <a:r>
              <a:rPr lang="en-US" sz="1600">
                <a:solidFill>
                  <a:schemeClr val="dk1"/>
                </a:solidFill>
                <a:latin typeface="Helvetica Neue"/>
                <a:ea typeface="Helvetica Neue"/>
                <a:cs typeface="Helvetica Neue"/>
                <a:sym typeface="Helvetica Neue"/>
              </a:rPr>
              <a:t>:   physical lines</a:t>
            </a:r>
            <a:endParaRPr/>
          </a:p>
        </p:txBody>
      </p:sp>
      <p:sp>
        <p:nvSpPr>
          <p:cNvPr id="430" name="Google Shape;430;p5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INTERNET BACKBONE</a:t>
            </a:r>
            <a:endParaRPr/>
          </a:p>
        </p:txBody>
      </p:sp>
      <p:pic>
        <p:nvPicPr>
          <p:cNvPr descr="internet" id="431" name="Google Shape;431;p53"/>
          <p:cNvPicPr preferRelativeResize="0"/>
          <p:nvPr/>
        </p:nvPicPr>
        <p:blipFill rotWithShape="1">
          <a:blip r:embed="rId3">
            <a:alphaModFix/>
          </a:blip>
          <a:srcRect b="0" l="0" r="0" t="0"/>
          <a:stretch/>
        </p:blipFill>
        <p:spPr>
          <a:xfrm>
            <a:off x="169863" y="1673225"/>
            <a:ext cx="4229100" cy="2960688"/>
          </a:xfrm>
          <a:prstGeom prst="rect">
            <a:avLst/>
          </a:prstGeom>
          <a:noFill/>
          <a:ln>
            <a:noFill/>
          </a:ln>
        </p:spPr>
      </p:pic>
      <p:pic>
        <p:nvPicPr>
          <p:cNvPr descr="internet_power" id="432" name="Google Shape;432;p53"/>
          <p:cNvPicPr preferRelativeResize="0"/>
          <p:nvPr/>
        </p:nvPicPr>
        <p:blipFill rotWithShape="1">
          <a:blip r:embed="rId4">
            <a:alphaModFix/>
          </a:blip>
          <a:srcRect b="0" l="0" r="0" t="0"/>
          <a:stretch/>
        </p:blipFill>
        <p:spPr>
          <a:xfrm>
            <a:off x="4360863" y="1597025"/>
            <a:ext cx="4648200" cy="3297238"/>
          </a:xfrm>
          <a:prstGeom prst="rect">
            <a:avLst/>
          </a:prstGeom>
          <a:noFill/>
          <a:ln>
            <a:noFill/>
          </a:ln>
        </p:spPr>
      </p:pic>
      <p:sp>
        <p:nvSpPr>
          <p:cNvPr id="433" name="Google Shape;433;p53"/>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descr="hal1" id="438" name="Google Shape;438;p54"/>
          <p:cNvPicPr preferRelativeResize="0"/>
          <p:nvPr/>
        </p:nvPicPr>
        <p:blipFill rotWithShape="1">
          <a:blip r:embed="rId3">
            <a:alphaModFix/>
          </a:blip>
          <a:srcRect b="0" l="0" r="0" t="0"/>
          <a:stretch/>
        </p:blipFill>
        <p:spPr>
          <a:xfrm>
            <a:off x="0" y="-25400"/>
            <a:ext cx="9144000" cy="5740400"/>
          </a:xfrm>
          <a:prstGeom prst="rect">
            <a:avLst/>
          </a:prstGeom>
          <a:noFill/>
          <a:ln>
            <a:noFill/>
          </a:ln>
        </p:spPr>
      </p:pic>
      <p:sp>
        <p:nvSpPr>
          <p:cNvPr id="439" name="Google Shape;439;p54"/>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descr="citation" id="444" name="Google Shape;444;p55"/>
          <p:cNvPicPr preferRelativeResize="0"/>
          <p:nvPr/>
        </p:nvPicPr>
        <p:blipFill rotWithShape="1">
          <a:blip r:embed="rId3">
            <a:alphaModFix/>
          </a:blip>
          <a:srcRect b="0" l="0" r="0" t="0"/>
          <a:stretch/>
        </p:blipFill>
        <p:spPr>
          <a:xfrm>
            <a:off x="0" y="0"/>
            <a:ext cx="9144000" cy="5715000"/>
          </a:xfrm>
          <a:prstGeom prst="rect">
            <a:avLst/>
          </a:prstGeom>
          <a:noFill/>
          <a:ln>
            <a:noFill/>
          </a:ln>
        </p:spPr>
      </p:pic>
      <p:sp>
        <p:nvSpPr>
          <p:cNvPr id="445" name="Google Shape;445;p55"/>
          <p:cNvSpPr txBox="1"/>
          <p:nvPr/>
        </p:nvSpPr>
        <p:spPr>
          <a:xfrm>
            <a:off x="5230813" y="4025900"/>
            <a:ext cx="1828800" cy="461963"/>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2400">
                <a:solidFill>
                  <a:srgbClr val="FF0000"/>
                </a:solidFill>
                <a:latin typeface="Helvetica Neue"/>
                <a:ea typeface="Helvetica Neue"/>
                <a:cs typeface="Helvetica Neue"/>
                <a:sym typeface="Helvetica Neue"/>
              </a:rPr>
              <a:t>(γ = 3)</a:t>
            </a:r>
            <a:endParaRPr b="1" sz="2400">
              <a:solidFill>
                <a:srgbClr val="FF0000"/>
              </a:solidFill>
              <a:latin typeface="Helvetica Neue"/>
              <a:ea typeface="Helvetica Neue"/>
              <a:cs typeface="Helvetica Neue"/>
              <a:sym typeface="Helvetica Neue"/>
            </a:endParaRPr>
          </a:p>
        </p:txBody>
      </p:sp>
      <p:sp>
        <p:nvSpPr>
          <p:cNvPr id="446" name="Google Shape;446;p55"/>
          <p:cNvSpPr txBox="1"/>
          <p:nvPr/>
        </p:nvSpPr>
        <p:spPr>
          <a:xfrm>
            <a:off x="268288" y="5200650"/>
            <a:ext cx="2209800" cy="339725"/>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(S. Redner, 1998)</a:t>
            </a:r>
            <a:endParaRPr/>
          </a:p>
        </p:txBody>
      </p:sp>
      <p:sp>
        <p:nvSpPr>
          <p:cNvPr id="447" name="Google Shape;447;p55"/>
          <p:cNvSpPr txBox="1"/>
          <p:nvPr/>
        </p:nvSpPr>
        <p:spPr>
          <a:xfrm>
            <a:off x="5230813" y="3638550"/>
            <a:ext cx="2703512" cy="460375"/>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2400">
                <a:solidFill>
                  <a:srgbClr val="FF0000"/>
                </a:solidFill>
                <a:latin typeface="Helvetica Neue"/>
                <a:ea typeface="Helvetica Neue"/>
                <a:cs typeface="Helvetica Neue"/>
                <a:sym typeface="Helvetica Neue"/>
              </a:rPr>
              <a:t>P(k) ~k</a:t>
            </a:r>
            <a:r>
              <a:rPr b="1" baseline="30000" lang="en-US" sz="2400">
                <a:solidFill>
                  <a:srgbClr val="FF0000"/>
                </a:solidFill>
                <a:latin typeface="Helvetica Neue"/>
                <a:ea typeface="Helvetica Neue"/>
                <a:cs typeface="Helvetica Neue"/>
                <a:sym typeface="Helvetica Neue"/>
              </a:rPr>
              <a:t>-γ</a:t>
            </a:r>
            <a:endParaRPr b="1" sz="2400">
              <a:solidFill>
                <a:srgbClr val="FF0000"/>
              </a:solidFill>
              <a:latin typeface="Helvetica Neue"/>
              <a:ea typeface="Helvetica Neue"/>
              <a:cs typeface="Helvetica Neue"/>
              <a:sym typeface="Helvetica Neue"/>
            </a:endParaRPr>
          </a:p>
        </p:txBody>
      </p:sp>
      <p:sp>
        <p:nvSpPr>
          <p:cNvPr id="448" name="Google Shape;448;p55"/>
          <p:cNvSpPr txBox="1"/>
          <p:nvPr/>
        </p:nvSpPr>
        <p:spPr>
          <a:xfrm>
            <a:off x="1516063" y="2540000"/>
            <a:ext cx="2590800" cy="3079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Helvetica Neue"/>
                <a:ea typeface="Helvetica Neue"/>
                <a:cs typeface="Helvetica Neue"/>
                <a:sym typeface="Helvetica Neue"/>
              </a:rPr>
              <a:t>1736 PRL papers (1988)</a:t>
            </a:r>
            <a:endParaRPr/>
          </a:p>
        </p:txBody>
      </p:sp>
      <p:sp>
        <p:nvSpPr>
          <p:cNvPr id="449" name="Google Shape;449;p5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SCIENCE CITATION INDEX</a:t>
            </a:r>
            <a:endParaRPr/>
          </a:p>
        </p:txBody>
      </p:sp>
      <p:sp>
        <p:nvSpPr>
          <p:cNvPr id="450" name="Google Shape;450;p55"/>
          <p:cNvSpPr txBox="1"/>
          <p:nvPr/>
        </p:nvSpPr>
        <p:spPr>
          <a:xfrm>
            <a:off x="268288" y="787400"/>
            <a:ext cx="3657600" cy="585788"/>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Nodes</a:t>
            </a:r>
            <a:r>
              <a:rPr lang="en-US" sz="1600">
                <a:solidFill>
                  <a:schemeClr val="dk1"/>
                </a:solidFill>
                <a:latin typeface="Helvetica Neue"/>
                <a:ea typeface="Helvetica Neue"/>
                <a:cs typeface="Helvetica Neue"/>
                <a:sym typeface="Helvetica Neue"/>
              </a:rPr>
              <a:t>: papers</a:t>
            </a:r>
            <a:endParaRPr/>
          </a:p>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Links</a:t>
            </a:r>
            <a:r>
              <a:rPr lang="en-US" sz="1600">
                <a:solidFill>
                  <a:schemeClr val="dk1"/>
                </a:solidFill>
                <a:latin typeface="Helvetica Neue"/>
                <a:ea typeface="Helvetica Neue"/>
                <a:cs typeface="Helvetica Neue"/>
                <a:sym typeface="Helvetica Neue"/>
              </a:rPr>
              <a:t>:   citations</a:t>
            </a:r>
            <a:endParaRPr/>
          </a:p>
        </p:txBody>
      </p:sp>
      <p:grpSp>
        <p:nvGrpSpPr>
          <p:cNvPr id="451" name="Google Shape;451;p55"/>
          <p:cNvGrpSpPr/>
          <p:nvPr/>
        </p:nvGrpSpPr>
        <p:grpSpPr>
          <a:xfrm>
            <a:off x="5059363" y="1173163"/>
            <a:ext cx="2600325" cy="2438400"/>
            <a:chOff x="2928" y="624"/>
            <a:chExt cx="1638" cy="1536"/>
          </a:xfrm>
        </p:grpSpPr>
        <p:pic>
          <p:nvPicPr>
            <p:cNvPr descr="kpz" id="452" name="Google Shape;452;p55"/>
            <p:cNvPicPr preferRelativeResize="0"/>
            <p:nvPr/>
          </p:nvPicPr>
          <p:blipFill rotWithShape="1">
            <a:blip r:embed="rId4">
              <a:alphaModFix/>
            </a:blip>
            <a:srcRect b="0" l="0" r="0" t="0"/>
            <a:stretch/>
          </p:blipFill>
          <p:spPr>
            <a:xfrm>
              <a:off x="2928" y="624"/>
              <a:ext cx="1638" cy="1536"/>
            </a:xfrm>
            <a:prstGeom prst="rect">
              <a:avLst/>
            </a:prstGeom>
            <a:noFill/>
            <a:ln>
              <a:noFill/>
            </a:ln>
          </p:spPr>
        </p:pic>
        <p:sp>
          <p:nvSpPr>
            <p:cNvPr id="453" name="Google Shape;453;p55"/>
            <p:cNvSpPr/>
            <p:nvPr/>
          </p:nvSpPr>
          <p:spPr>
            <a:xfrm>
              <a:off x="4203" y="1928"/>
              <a:ext cx="288"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578...</a:t>
              </a:r>
              <a:endParaRPr sz="1800">
                <a:solidFill>
                  <a:schemeClr val="dk1"/>
                </a:solidFill>
                <a:latin typeface="Arial"/>
                <a:ea typeface="Arial"/>
                <a:cs typeface="Arial"/>
                <a:sym typeface="Arial"/>
              </a:endParaRPr>
            </a:p>
          </p:txBody>
        </p:sp>
        <p:sp>
          <p:nvSpPr>
            <p:cNvPr id="454" name="Google Shape;454;p55"/>
            <p:cNvSpPr/>
            <p:nvPr/>
          </p:nvSpPr>
          <p:spPr>
            <a:xfrm>
              <a:off x="3984" y="672"/>
              <a:ext cx="384"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25</a:t>
              </a:r>
              <a:endParaRPr sz="1800">
                <a:solidFill>
                  <a:schemeClr val="dk1"/>
                </a:solidFill>
                <a:latin typeface="Arial"/>
                <a:ea typeface="Arial"/>
                <a:cs typeface="Arial"/>
                <a:sym typeface="Arial"/>
              </a:endParaRPr>
            </a:p>
          </p:txBody>
        </p:sp>
        <p:sp>
          <p:nvSpPr>
            <p:cNvPr id="455" name="Google Shape;455;p55"/>
            <p:cNvSpPr/>
            <p:nvPr/>
          </p:nvSpPr>
          <p:spPr>
            <a:xfrm>
              <a:off x="3103" y="1152"/>
              <a:ext cx="1117" cy="3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H.E. Stanley,...</a:t>
              </a:r>
              <a:endParaRPr sz="1800">
                <a:solidFill>
                  <a:schemeClr val="dk1"/>
                </a:solidFill>
                <a:latin typeface="Arial"/>
                <a:ea typeface="Arial"/>
                <a:cs typeface="Arial"/>
                <a:sym typeface="Arial"/>
              </a:endParaRPr>
            </a:p>
          </p:txBody>
        </p:sp>
      </p:grpSp>
      <p:pic>
        <p:nvPicPr>
          <p:cNvPr descr="pk_cum" id="456" name="Google Shape;456;p55"/>
          <p:cNvPicPr preferRelativeResize="0"/>
          <p:nvPr/>
        </p:nvPicPr>
        <p:blipFill rotWithShape="1">
          <a:blip r:embed="rId5">
            <a:alphaModFix/>
          </a:blip>
          <a:srcRect b="0" l="0" r="0" t="0"/>
          <a:stretch/>
        </p:blipFill>
        <p:spPr>
          <a:xfrm>
            <a:off x="1036638" y="2903538"/>
            <a:ext cx="3238500" cy="2343150"/>
          </a:xfrm>
          <a:prstGeom prst="rect">
            <a:avLst/>
          </a:prstGeom>
          <a:noFill/>
          <a:ln>
            <a:noFill/>
          </a:ln>
        </p:spPr>
      </p:pic>
      <p:sp>
        <p:nvSpPr>
          <p:cNvPr id="457" name="Google Shape;457;p55"/>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SCIENCE COAUTHORSHIP</a:t>
            </a:r>
            <a:endParaRPr/>
          </a:p>
        </p:txBody>
      </p:sp>
      <p:pic>
        <p:nvPicPr>
          <p:cNvPr descr="untitled1" id="463" name="Google Shape;463;p56"/>
          <p:cNvPicPr preferRelativeResize="0"/>
          <p:nvPr/>
        </p:nvPicPr>
        <p:blipFill rotWithShape="1">
          <a:blip r:embed="rId3">
            <a:alphaModFix/>
          </a:blip>
          <a:srcRect b="0" l="0" r="0" t="0"/>
          <a:stretch/>
        </p:blipFill>
        <p:spPr>
          <a:xfrm>
            <a:off x="5630863" y="2563813"/>
            <a:ext cx="3508375" cy="2709862"/>
          </a:xfrm>
          <a:prstGeom prst="rect">
            <a:avLst/>
          </a:prstGeom>
          <a:noFill/>
          <a:ln>
            <a:noFill/>
          </a:ln>
        </p:spPr>
      </p:pic>
      <p:pic>
        <p:nvPicPr>
          <p:cNvPr descr="untitled2" id="464" name="Google Shape;464;p56"/>
          <p:cNvPicPr preferRelativeResize="0"/>
          <p:nvPr/>
        </p:nvPicPr>
        <p:blipFill rotWithShape="1">
          <a:blip r:embed="rId4">
            <a:alphaModFix/>
          </a:blip>
          <a:srcRect b="0" l="0" r="0" t="0"/>
          <a:stretch/>
        </p:blipFill>
        <p:spPr>
          <a:xfrm>
            <a:off x="0" y="1327150"/>
            <a:ext cx="4464050" cy="4383088"/>
          </a:xfrm>
          <a:prstGeom prst="rect">
            <a:avLst/>
          </a:prstGeom>
          <a:noFill/>
          <a:ln>
            <a:noFill/>
          </a:ln>
        </p:spPr>
      </p:pic>
      <p:grpSp>
        <p:nvGrpSpPr>
          <p:cNvPr id="465" name="Google Shape;465;p56"/>
          <p:cNvGrpSpPr/>
          <p:nvPr/>
        </p:nvGrpSpPr>
        <p:grpSpPr>
          <a:xfrm>
            <a:off x="5783263" y="646113"/>
            <a:ext cx="3279775" cy="1879600"/>
            <a:chOff x="3036" y="575"/>
            <a:chExt cx="2388" cy="1392"/>
          </a:xfrm>
        </p:grpSpPr>
        <p:pic>
          <p:nvPicPr>
            <p:cNvPr id="466" name="Google Shape;466;p56"/>
            <p:cNvPicPr preferRelativeResize="0"/>
            <p:nvPr/>
          </p:nvPicPr>
          <p:blipFill rotWithShape="1">
            <a:blip r:embed="rId5">
              <a:alphaModFix/>
            </a:blip>
            <a:srcRect b="0" l="0" r="0" t="0"/>
            <a:stretch/>
          </p:blipFill>
          <p:spPr>
            <a:xfrm>
              <a:off x="3036" y="575"/>
              <a:ext cx="2388" cy="1392"/>
            </a:xfrm>
            <a:prstGeom prst="rect">
              <a:avLst/>
            </a:prstGeom>
            <a:noFill/>
            <a:ln>
              <a:noFill/>
            </a:ln>
          </p:spPr>
        </p:pic>
        <p:sp>
          <p:nvSpPr>
            <p:cNvPr id="467" name="Google Shape;467;p56"/>
            <p:cNvSpPr txBox="1"/>
            <p:nvPr/>
          </p:nvSpPr>
          <p:spPr>
            <a:xfrm>
              <a:off x="4157" y="640"/>
              <a:ext cx="1247" cy="3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0000"/>
                  </a:solidFill>
                  <a:latin typeface="Helvetica Neue"/>
                  <a:ea typeface="Helvetica Neue"/>
                  <a:cs typeface="Helvetica Neue"/>
                  <a:sym typeface="Helvetica Neue"/>
                </a:rPr>
                <a:t>M: math</a:t>
              </a:r>
              <a:endParaRPr/>
            </a:p>
            <a:p>
              <a:pPr indent="0" lvl="0" marL="0" marR="0" rtl="0" algn="l">
                <a:spcBef>
                  <a:spcPts val="0"/>
                </a:spcBef>
                <a:spcAft>
                  <a:spcPts val="0"/>
                </a:spcAft>
                <a:buNone/>
              </a:pPr>
              <a:r>
                <a:rPr b="1" lang="en-US" sz="1200">
                  <a:solidFill>
                    <a:srgbClr val="FF0000"/>
                  </a:solidFill>
                  <a:latin typeface="Helvetica Neue"/>
                  <a:ea typeface="Helvetica Neue"/>
                  <a:cs typeface="Helvetica Neue"/>
                  <a:sym typeface="Helvetica Neue"/>
                </a:rPr>
                <a:t>NS: neuroscience</a:t>
              </a:r>
              <a:endParaRPr/>
            </a:p>
          </p:txBody>
        </p:sp>
      </p:grpSp>
      <p:sp>
        <p:nvSpPr>
          <p:cNvPr id="468" name="Google Shape;468;p56"/>
          <p:cNvSpPr txBox="1"/>
          <p:nvPr/>
        </p:nvSpPr>
        <p:spPr>
          <a:xfrm>
            <a:off x="228600" y="701675"/>
            <a:ext cx="3886200" cy="5842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Nodes</a:t>
            </a:r>
            <a:r>
              <a:rPr lang="en-US" sz="1600">
                <a:solidFill>
                  <a:schemeClr val="dk1"/>
                </a:solidFill>
                <a:latin typeface="Helvetica Neue"/>
                <a:ea typeface="Helvetica Neue"/>
                <a:cs typeface="Helvetica Neue"/>
                <a:sym typeface="Helvetica Neue"/>
              </a:rPr>
              <a:t>: scientist (authors) </a:t>
            </a:r>
            <a:endParaRPr/>
          </a:p>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Links</a:t>
            </a:r>
            <a:r>
              <a:rPr lang="en-US" sz="1600">
                <a:solidFill>
                  <a:schemeClr val="dk1"/>
                </a:solidFill>
                <a:latin typeface="Helvetica Neue"/>
                <a:ea typeface="Helvetica Neue"/>
                <a:cs typeface="Helvetica Neue"/>
                <a:sym typeface="Helvetica Neue"/>
              </a:rPr>
              <a:t>: joint publication</a:t>
            </a:r>
            <a:endParaRPr/>
          </a:p>
        </p:txBody>
      </p:sp>
      <p:sp>
        <p:nvSpPr>
          <p:cNvPr id="469" name="Google Shape;469;p56"/>
          <p:cNvSpPr txBox="1"/>
          <p:nvPr/>
        </p:nvSpPr>
        <p:spPr>
          <a:xfrm>
            <a:off x="3744913" y="5156200"/>
            <a:ext cx="4267200" cy="276225"/>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200">
                <a:solidFill>
                  <a:schemeClr val="dk1"/>
                </a:solidFill>
                <a:latin typeface="Helvetica Neue"/>
                <a:ea typeface="Helvetica Neue"/>
                <a:cs typeface="Helvetica Neue"/>
                <a:sym typeface="Helvetica Neue"/>
              </a:rPr>
              <a:t>(Newman, 2000, Barabasi et al 2001)</a:t>
            </a:r>
            <a:endParaRPr/>
          </a:p>
        </p:txBody>
      </p:sp>
      <p:sp>
        <p:nvSpPr>
          <p:cNvPr id="470" name="Google Shape;470;p56"/>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txBox="1"/>
          <p:nvPr/>
        </p:nvSpPr>
        <p:spPr>
          <a:xfrm>
            <a:off x="228600" y="881063"/>
            <a:ext cx="3124200" cy="5842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Nodes</a:t>
            </a:r>
            <a:r>
              <a:rPr lang="en-US" sz="1600">
                <a:solidFill>
                  <a:schemeClr val="dk1"/>
                </a:solidFill>
                <a:latin typeface="Helvetica Neue"/>
                <a:ea typeface="Helvetica Neue"/>
                <a:cs typeface="Helvetica Neue"/>
                <a:sym typeface="Helvetica Neue"/>
              </a:rPr>
              <a:t>: online user  </a:t>
            </a:r>
            <a:endParaRPr/>
          </a:p>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Links</a:t>
            </a:r>
            <a:r>
              <a:rPr lang="en-US" sz="1600">
                <a:solidFill>
                  <a:schemeClr val="dk1"/>
                </a:solidFill>
                <a:latin typeface="Helvetica Neue"/>
                <a:ea typeface="Helvetica Neue"/>
                <a:cs typeface="Helvetica Neue"/>
                <a:sym typeface="Helvetica Neue"/>
              </a:rPr>
              <a:t>:  email contact</a:t>
            </a:r>
            <a:endParaRPr/>
          </a:p>
        </p:txBody>
      </p:sp>
      <p:sp>
        <p:nvSpPr>
          <p:cNvPr id="476" name="Google Shape;476;p57"/>
          <p:cNvSpPr txBox="1"/>
          <p:nvPr/>
        </p:nvSpPr>
        <p:spPr>
          <a:xfrm>
            <a:off x="493713" y="5151438"/>
            <a:ext cx="4267200" cy="338137"/>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Ebel, Mielsch, Bornholdtz, PRE 2002.</a:t>
            </a:r>
            <a:endParaRPr/>
          </a:p>
        </p:txBody>
      </p:sp>
      <p:sp>
        <p:nvSpPr>
          <p:cNvPr id="477" name="Google Shape;477;p57"/>
          <p:cNvSpPr txBox="1"/>
          <p:nvPr/>
        </p:nvSpPr>
        <p:spPr>
          <a:xfrm>
            <a:off x="493713" y="1893888"/>
            <a:ext cx="2635250"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Kiel University log files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112 days, N=59,912 nodes</a:t>
            </a:r>
            <a:endParaRPr/>
          </a:p>
        </p:txBody>
      </p:sp>
      <p:pic>
        <p:nvPicPr>
          <p:cNvPr id="478" name="Google Shape;478;p57"/>
          <p:cNvPicPr preferRelativeResize="0"/>
          <p:nvPr/>
        </p:nvPicPr>
        <p:blipFill rotWithShape="1">
          <a:blip r:embed="rId3">
            <a:alphaModFix/>
          </a:blip>
          <a:srcRect b="0" l="0" r="0" t="0"/>
          <a:stretch/>
        </p:blipFill>
        <p:spPr>
          <a:xfrm>
            <a:off x="0" y="2579688"/>
            <a:ext cx="4038600" cy="2454275"/>
          </a:xfrm>
          <a:prstGeom prst="rect">
            <a:avLst/>
          </a:prstGeom>
          <a:noFill/>
          <a:ln>
            <a:noFill/>
          </a:ln>
        </p:spPr>
      </p:pic>
      <p:sp>
        <p:nvSpPr>
          <p:cNvPr id="479" name="Google Shape;479;p57"/>
          <p:cNvSpPr txBox="1"/>
          <p:nvPr/>
        </p:nvSpPr>
        <p:spPr>
          <a:xfrm>
            <a:off x="4945063" y="927100"/>
            <a:ext cx="3876675" cy="585788"/>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Pussokram.com online community;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512 days,  25,000 users.</a:t>
            </a:r>
            <a:endParaRPr/>
          </a:p>
        </p:txBody>
      </p:sp>
      <p:pic>
        <p:nvPicPr>
          <p:cNvPr id="480" name="Google Shape;480;p57"/>
          <p:cNvPicPr preferRelativeResize="0"/>
          <p:nvPr/>
        </p:nvPicPr>
        <p:blipFill rotWithShape="1">
          <a:blip r:embed="rId4">
            <a:alphaModFix/>
          </a:blip>
          <a:srcRect b="0" l="0" r="0" t="0"/>
          <a:stretch/>
        </p:blipFill>
        <p:spPr>
          <a:xfrm>
            <a:off x="4572000" y="1651000"/>
            <a:ext cx="4333875" cy="3328988"/>
          </a:xfrm>
          <a:prstGeom prst="rect">
            <a:avLst/>
          </a:prstGeom>
          <a:noFill/>
          <a:ln>
            <a:noFill/>
          </a:ln>
        </p:spPr>
      </p:pic>
      <p:sp>
        <p:nvSpPr>
          <p:cNvPr id="481" name="Google Shape;481;p57"/>
          <p:cNvSpPr txBox="1"/>
          <p:nvPr/>
        </p:nvSpPr>
        <p:spPr>
          <a:xfrm>
            <a:off x="4965700" y="5151438"/>
            <a:ext cx="2854325" cy="3381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Holme, Edling, Liljeros, 2002.</a:t>
            </a:r>
            <a:endParaRPr/>
          </a:p>
        </p:txBody>
      </p:sp>
      <p:sp>
        <p:nvSpPr>
          <p:cNvPr id="482" name="Google Shape;482;p5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ONLINE COMMUNITIES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nvSpPr>
        <p:spPr>
          <a:xfrm>
            <a:off x="0" y="2134225"/>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Power laws and scale-free networks</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201" name="Google Shape;201;p3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02" name="Google Shape;202;p31"/>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ONLINE COMMUNITIES</a:t>
            </a:r>
            <a:endParaRPr/>
          </a:p>
        </p:txBody>
      </p:sp>
      <p:pic>
        <p:nvPicPr>
          <p:cNvPr id="489" name="Google Shape;489;p58"/>
          <p:cNvPicPr preferRelativeResize="0"/>
          <p:nvPr/>
        </p:nvPicPr>
        <p:blipFill rotWithShape="1">
          <a:blip r:embed="rId3">
            <a:alphaModFix/>
          </a:blip>
          <a:srcRect b="0" l="0" r="0" t="0"/>
          <a:stretch/>
        </p:blipFill>
        <p:spPr>
          <a:xfrm>
            <a:off x="784999" y="1686074"/>
            <a:ext cx="3378139" cy="2739185"/>
          </a:xfrm>
          <a:prstGeom prst="rect">
            <a:avLst/>
          </a:prstGeom>
          <a:noFill/>
          <a:ln>
            <a:noFill/>
          </a:ln>
        </p:spPr>
      </p:pic>
      <p:sp>
        <p:nvSpPr>
          <p:cNvPr id="490" name="Google Shape;490;p58"/>
          <p:cNvSpPr txBox="1"/>
          <p:nvPr/>
        </p:nvSpPr>
        <p:spPr>
          <a:xfrm>
            <a:off x="2149554" y="1269783"/>
            <a:ext cx="928688"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Twitter:</a:t>
            </a:r>
            <a:endParaRPr/>
          </a:p>
        </p:txBody>
      </p:sp>
      <p:sp>
        <p:nvSpPr>
          <p:cNvPr id="491" name="Google Shape;491;p58"/>
          <p:cNvSpPr txBox="1"/>
          <p:nvPr/>
        </p:nvSpPr>
        <p:spPr>
          <a:xfrm>
            <a:off x="6064289" y="3363516"/>
            <a:ext cx="16906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Jake Hoffman, Yahoo, </a:t>
            </a:r>
            <a:endParaRPr/>
          </a:p>
        </p:txBody>
      </p:sp>
      <p:pic>
        <p:nvPicPr>
          <p:cNvPr id="492" name="Google Shape;492;p58"/>
          <p:cNvPicPr preferRelativeResize="0"/>
          <p:nvPr/>
        </p:nvPicPr>
        <p:blipFill rotWithShape="1">
          <a:blip r:embed="rId4">
            <a:alphaModFix/>
          </a:blip>
          <a:srcRect b="0" l="0" r="0" t="0"/>
          <a:stretch/>
        </p:blipFill>
        <p:spPr>
          <a:xfrm>
            <a:off x="5067363" y="1662984"/>
            <a:ext cx="3580182" cy="3162762"/>
          </a:xfrm>
          <a:prstGeom prst="rect">
            <a:avLst/>
          </a:prstGeom>
          <a:noFill/>
          <a:ln>
            <a:noFill/>
          </a:ln>
        </p:spPr>
      </p:pic>
      <p:sp>
        <p:nvSpPr>
          <p:cNvPr id="493" name="Google Shape;493;p58"/>
          <p:cNvSpPr txBox="1"/>
          <p:nvPr/>
        </p:nvSpPr>
        <p:spPr>
          <a:xfrm>
            <a:off x="6341380" y="1269783"/>
            <a:ext cx="11983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Facebook</a:t>
            </a:r>
            <a:endParaRPr/>
          </a:p>
        </p:txBody>
      </p:sp>
      <p:sp>
        <p:nvSpPr>
          <p:cNvPr id="494" name="Google Shape;494;p58"/>
          <p:cNvSpPr/>
          <p:nvPr/>
        </p:nvSpPr>
        <p:spPr>
          <a:xfrm>
            <a:off x="5067363" y="5253090"/>
            <a:ext cx="402579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aseline="30000" lang="en-US" sz="1800">
                <a:solidFill>
                  <a:schemeClr val="dk1"/>
                </a:solidFill>
                <a:latin typeface="Arial"/>
                <a:ea typeface="Arial"/>
                <a:cs typeface="Arial"/>
                <a:sym typeface="Arial"/>
              </a:rPr>
              <a:t>Brian Karrer, Lars Backstrom, Cameron Marlowm</a:t>
            </a:r>
            <a:r>
              <a:rPr lang="en-US" sz="1800">
                <a:solidFill>
                  <a:schemeClr val="dk1"/>
                </a:solidFill>
                <a:latin typeface="Arial"/>
                <a:ea typeface="Arial"/>
                <a:cs typeface="Arial"/>
                <a:sym typeface="Arial"/>
              </a:rPr>
              <a:t> </a:t>
            </a:r>
            <a:r>
              <a:rPr baseline="30000" lang="en-US" sz="1800">
                <a:solidFill>
                  <a:schemeClr val="dk1"/>
                </a:solidFill>
                <a:latin typeface="Arial"/>
                <a:ea typeface="Arial"/>
                <a:cs typeface="Arial"/>
                <a:sym typeface="Arial"/>
              </a:rPr>
              <a:t>2011</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grpSp>
        <p:nvGrpSpPr>
          <p:cNvPr id="499" name="Google Shape;499;p59"/>
          <p:cNvGrpSpPr/>
          <p:nvPr/>
        </p:nvGrpSpPr>
        <p:grpSpPr>
          <a:xfrm>
            <a:off x="1143000" y="1333500"/>
            <a:ext cx="7772400" cy="952500"/>
            <a:chOff x="720" y="1008"/>
            <a:chExt cx="4896" cy="720"/>
          </a:xfrm>
        </p:grpSpPr>
        <p:cxnSp>
          <p:nvCxnSpPr>
            <p:cNvPr id="500" name="Google Shape;500;p59"/>
            <p:cNvCxnSpPr/>
            <p:nvPr/>
          </p:nvCxnSpPr>
          <p:spPr>
            <a:xfrm flipH="1" rot="10800000">
              <a:off x="720" y="1008"/>
              <a:ext cx="1344" cy="720"/>
            </a:xfrm>
            <a:prstGeom prst="straightConnector1">
              <a:avLst/>
            </a:prstGeom>
            <a:noFill/>
            <a:ln cap="flat" cmpd="sng" w="31750">
              <a:solidFill>
                <a:srgbClr val="00FF00"/>
              </a:solidFill>
              <a:prstDash val="solid"/>
              <a:round/>
              <a:headEnd len="med" w="med" type="stealth"/>
              <a:tailEnd len="med" w="med" type="stealth"/>
            </a:ln>
          </p:spPr>
        </p:cxnSp>
        <p:cxnSp>
          <p:nvCxnSpPr>
            <p:cNvPr id="501" name="Google Shape;501;p59"/>
            <p:cNvCxnSpPr/>
            <p:nvPr/>
          </p:nvCxnSpPr>
          <p:spPr>
            <a:xfrm flipH="1" rot="10800000">
              <a:off x="2352" y="1008"/>
              <a:ext cx="1680" cy="720"/>
            </a:xfrm>
            <a:prstGeom prst="straightConnector1">
              <a:avLst/>
            </a:prstGeom>
            <a:noFill/>
            <a:ln cap="flat" cmpd="sng" w="31750">
              <a:solidFill>
                <a:srgbClr val="00FF00"/>
              </a:solidFill>
              <a:prstDash val="solid"/>
              <a:round/>
              <a:headEnd len="med" w="med" type="stealth"/>
              <a:tailEnd len="med" w="med" type="stealth"/>
            </a:ln>
          </p:spPr>
        </p:cxnSp>
        <p:cxnSp>
          <p:nvCxnSpPr>
            <p:cNvPr id="502" name="Google Shape;502;p59"/>
            <p:cNvCxnSpPr/>
            <p:nvPr/>
          </p:nvCxnSpPr>
          <p:spPr>
            <a:xfrm rot="10800000">
              <a:off x="1152" y="1008"/>
              <a:ext cx="864" cy="720"/>
            </a:xfrm>
            <a:prstGeom prst="straightConnector1">
              <a:avLst/>
            </a:prstGeom>
            <a:noFill/>
            <a:ln cap="flat" cmpd="sng" w="31750">
              <a:solidFill>
                <a:srgbClr val="00FF00"/>
              </a:solidFill>
              <a:prstDash val="solid"/>
              <a:round/>
              <a:headEnd len="med" w="med" type="stealth"/>
              <a:tailEnd len="med" w="med" type="stealth"/>
            </a:ln>
          </p:spPr>
        </p:cxnSp>
        <p:cxnSp>
          <p:nvCxnSpPr>
            <p:cNvPr id="503" name="Google Shape;503;p59"/>
            <p:cNvCxnSpPr/>
            <p:nvPr/>
          </p:nvCxnSpPr>
          <p:spPr>
            <a:xfrm rot="10800000">
              <a:off x="2112" y="1008"/>
              <a:ext cx="672" cy="720"/>
            </a:xfrm>
            <a:prstGeom prst="straightConnector1">
              <a:avLst/>
            </a:prstGeom>
            <a:noFill/>
            <a:ln cap="flat" cmpd="sng" w="31750">
              <a:solidFill>
                <a:srgbClr val="00FF00"/>
              </a:solidFill>
              <a:prstDash val="solid"/>
              <a:round/>
              <a:headEnd len="med" w="med" type="stealth"/>
              <a:tailEnd len="med" w="med" type="stealth"/>
            </a:ln>
          </p:spPr>
        </p:cxnSp>
        <p:sp>
          <p:nvSpPr>
            <p:cNvPr id="504" name="Google Shape;504;p59"/>
            <p:cNvSpPr txBox="1"/>
            <p:nvPr/>
          </p:nvSpPr>
          <p:spPr>
            <a:xfrm>
              <a:off x="4380" y="1119"/>
              <a:ext cx="1236"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008000"/>
                  </a:solidFill>
                  <a:latin typeface="Arial"/>
                  <a:ea typeface="Arial"/>
                  <a:cs typeface="Arial"/>
                  <a:sym typeface="Arial"/>
                </a:rPr>
                <a:t>protein-gene interactions</a:t>
              </a:r>
              <a:endParaRPr sz="1800">
                <a:solidFill>
                  <a:srgbClr val="66FF33"/>
                </a:solidFill>
                <a:latin typeface="Arial"/>
                <a:ea typeface="Arial"/>
                <a:cs typeface="Arial"/>
                <a:sym typeface="Arial"/>
              </a:endParaRPr>
            </a:p>
          </p:txBody>
        </p:sp>
      </p:grpSp>
      <p:grpSp>
        <p:nvGrpSpPr>
          <p:cNvPr id="505" name="Google Shape;505;p59"/>
          <p:cNvGrpSpPr/>
          <p:nvPr/>
        </p:nvGrpSpPr>
        <p:grpSpPr>
          <a:xfrm>
            <a:off x="876300" y="2857500"/>
            <a:ext cx="8267700" cy="762000"/>
            <a:chOff x="552" y="2160"/>
            <a:chExt cx="5208" cy="576"/>
          </a:xfrm>
        </p:grpSpPr>
        <p:sp>
          <p:nvSpPr>
            <p:cNvPr id="506" name="Google Shape;506;p59"/>
            <p:cNvSpPr/>
            <p:nvPr/>
          </p:nvSpPr>
          <p:spPr>
            <a:xfrm>
              <a:off x="1326" y="2316"/>
              <a:ext cx="1536" cy="194"/>
            </a:xfrm>
            <a:custGeom>
              <a:rect b="b" l="l" r="r" t="t"/>
              <a:pathLst>
                <a:path extrusionOk="0" h="194" w="1536">
                  <a:moveTo>
                    <a:pt x="0" y="0"/>
                  </a:moveTo>
                  <a:cubicBezTo>
                    <a:pt x="139" y="32"/>
                    <a:pt x="578" y="190"/>
                    <a:pt x="834" y="192"/>
                  </a:cubicBezTo>
                  <a:cubicBezTo>
                    <a:pt x="1090" y="194"/>
                    <a:pt x="1390" y="50"/>
                    <a:pt x="1536" y="12"/>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p59"/>
            <p:cNvSpPr/>
            <p:nvPr/>
          </p:nvSpPr>
          <p:spPr>
            <a:xfrm>
              <a:off x="720" y="2280"/>
              <a:ext cx="1176" cy="208"/>
            </a:xfrm>
            <a:custGeom>
              <a:rect b="b" l="l" r="r" t="t"/>
              <a:pathLst>
                <a:path extrusionOk="0" h="208" w="1176">
                  <a:moveTo>
                    <a:pt x="0" y="0"/>
                  </a:moveTo>
                  <a:cubicBezTo>
                    <a:pt x="100" y="34"/>
                    <a:pt x="404" y="200"/>
                    <a:pt x="600" y="204"/>
                  </a:cubicBezTo>
                  <a:cubicBezTo>
                    <a:pt x="796" y="208"/>
                    <a:pt x="1056" y="61"/>
                    <a:pt x="1176" y="24"/>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08" name="Google Shape;508;p59"/>
            <p:cNvCxnSpPr/>
            <p:nvPr/>
          </p:nvCxnSpPr>
          <p:spPr>
            <a:xfrm>
              <a:off x="748" y="2160"/>
              <a:ext cx="392" cy="0"/>
            </a:xfrm>
            <a:prstGeom prst="straightConnector1">
              <a:avLst/>
            </a:prstGeom>
            <a:noFill/>
            <a:ln cap="flat" cmpd="sng" w="31750">
              <a:solidFill>
                <a:srgbClr val="FF3300"/>
              </a:solidFill>
              <a:prstDash val="solid"/>
              <a:round/>
              <a:headEnd len="med" w="med" type="stealth"/>
              <a:tailEnd len="med" w="med" type="stealth"/>
            </a:ln>
          </p:spPr>
        </p:cxnSp>
        <p:cxnSp>
          <p:nvCxnSpPr>
            <p:cNvPr id="509" name="Google Shape;509;p59"/>
            <p:cNvCxnSpPr/>
            <p:nvPr/>
          </p:nvCxnSpPr>
          <p:spPr>
            <a:xfrm>
              <a:off x="2304" y="2160"/>
              <a:ext cx="480" cy="0"/>
            </a:xfrm>
            <a:prstGeom prst="straightConnector1">
              <a:avLst/>
            </a:prstGeom>
            <a:noFill/>
            <a:ln cap="flat" cmpd="sng" w="31750">
              <a:solidFill>
                <a:srgbClr val="FF3300"/>
              </a:solidFill>
              <a:prstDash val="solid"/>
              <a:round/>
              <a:headEnd len="med" w="med" type="stealth"/>
              <a:tailEnd len="med" w="med" type="stealth"/>
            </a:ln>
          </p:spPr>
        </p:cxnSp>
        <p:cxnSp>
          <p:nvCxnSpPr>
            <p:cNvPr id="510" name="Google Shape;510;p59"/>
            <p:cNvCxnSpPr/>
            <p:nvPr/>
          </p:nvCxnSpPr>
          <p:spPr>
            <a:xfrm>
              <a:off x="3168" y="2160"/>
              <a:ext cx="288" cy="0"/>
            </a:xfrm>
            <a:prstGeom prst="straightConnector1">
              <a:avLst/>
            </a:prstGeom>
            <a:noFill/>
            <a:ln cap="flat" cmpd="sng" w="31750">
              <a:solidFill>
                <a:srgbClr val="FF3300"/>
              </a:solidFill>
              <a:prstDash val="solid"/>
              <a:round/>
              <a:headEnd len="med" w="med" type="stealth"/>
              <a:tailEnd len="med" w="med" type="stealth"/>
            </a:ln>
          </p:spPr>
        </p:cxnSp>
        <p:sp>
          <p:nvSpPr>
            <p:cNvPr id="511" name="Google Shape;511;p59"/>
            <p:cNvSpPr/>
            <p:nvPr/>
          </p:nvSpPr>
          <p:spPr>
            <a:xfrm>
              <a:off x="552" y="2286"/>
              <a:ext cx="3066" cy="450"/>
            </a:xfrm>
            <a:custGeom>
              <a:rect b="b" l="l" r="r" t="t"/>
              <a:pathLst>
                <a:path extrusionOk="0" h="450" w="3066">
                  <a:moveTo>
                    <a:pt x="0" y="36"/>
                  </a:moveTo>
                  <a:cubicBezTo>
                    <a:pt x="256" y="104"/>
                    <a:pt x="1031" y="450"/>
                    <a:pt x="1542" y="444"/>
                  </a:cubicBezTo>
                  <a:cubicBezTo>
                    <a:pt x="2053" y="438"/>
                    <a:pt x="2749" y="92"/>
                    <a:pt x="3066" y="0"/>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2" name="Google Shape;512;p59"/>
            <p:cNvSpPr txBox="1"/>
            <p:nvPr/>
          </p:nvSpPr>
          <p:spPr>
            <a:xfrm>
              <a:off x="4332" y="2233"/>
              <a:ext cx="1428"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3300"/>
                  </a:solidFill>
                  <a:latin typeface="Arial"/>
                  <a:ea typeface="Arial"/>
                  <a:cs typeface="Arial"/>
                  <a:sym typeface="Arial"/>
                </a:rPr>
                <a:t>protein-protein interactions</a:t>
              </a:r>
              <a:endParaRPr sz="1800">
                <a:solidFill>
                  <a:srgbClr val="66FF33"/>
                </a:solidFill>
                <a:latin typeface="Arial"/>
                <a:ea typeface="Arial"/>
                <a:cs typeface="Arial"/>
                <a:sym typeface="Arial"/>
              </a:endParaRPr>
            </a:p>
          </p:txBody>
        </p:sp>
      </p:grpSp>
      <p:grpSp>
        <p:nvGrpSpPr>
          <p:cNvPr id="513" name="Google Shape;513;p59"/>
          <p:cNvGrpSpPr/>
          <p:nvPr/>
        </p:nvGrpSpPr>
        <p:grpSpPr>
          <a:xfrm>
            <a:off x="304800" y="1270000"/>
            <a:ext cx="8204200" cy="1866900"/>
            <a:chOff x="192" y="960"/>
            <a:chExt cx="5168" cy="1411"/>
          </a:xfrm>
        </p:grpSpPr>
        <p:grpSp>
          <p:nvGrpSpPr>
            <p:cNvPr id="514" name="Google Shape;514;p59"/>
            <p:cNvGrpSpPr/>
            <p:nvPr/>
          </p:nvGrpSpPr>
          <p:grpSpPr>
            <a:xfrm>
              <a:off x="192" y="1680"/>
              <a:ext cx="5168" cy="691"/>
              <a:chOff x="192" y="1680"/>
              <a:chExt cx="5168" cy="691"/>
            </a:xfrm>
          </p:grpSpPr>
          <p:grpSp>
            <p:nvGrpSpPr>
              <p:cNvPr id="515" name="Google Shape;515;p59"/>
              <p:cNvGrpSpPr/>
              <p:nvPr/>
            </p:nvGrpSpPr>
            <p:grpSpPr>
              <a:xfrm>
                <a:off x="192" y="1680"/>
                <a:ext cx="3907" cy="691"/>
                <a:chOff x="192" y="1200"/>
                <a:chExt cx="3907" cy="691"/>
              </a:xfrm>
            </p:grpSpPr>
            <p:pic>
              <p:nvPicPr>
                <p:cNvPr descr="trace_one" id="516" name="Google Shape;516;p59"/>
                <p:cNvPicPr preferRelativeResize="0"/>
                <p:nvPr/>
              </p:nvPicPr>
              <p:blipFill rotWithShape="1">
                <a:blip r:embed="rId3">
                  <a:alphaModFix/>
                </a:blip>
                <a:srcRect b="0" l="0" r="0" t="0"/>
                <a:stretch/>
              </p:blipFill>
              <p:spPr>
                <a:xfrm>
                  <a:off x="192" y="1200"/>
                  <a:ext cx="691" cy="691"/>
                </a:xfrm>
                <a:prstGeom prst="rect">
                  <a:avLst/>
                </a:prstGeom>
                <a:noFill/>
                <a:ln>
                  <a:noFill/>
                </a:ln>
              </p:spPr>
            </p:pic>
            <p:pic>
              <p:nvPicPr>
                <p:cNvPr descr="tracel_four" id="517" name="Google Shape;517;p59"/>
                <p:cNvPicPr preferRelativeResize="0"/>
                <p:nvPr/>
              </p:nvPicPr>
              <p:blipFill rotWithShape="1">
                <a:blip r:embed="rId4">
                  <a:alphaModFix/>
                </a:blip>
                <a:srcRect b="0" l="0" r="0" t="0"/>
                <a:stretch/>
              </p:blipFill>
              <p:spPr>
                <a:xfrm>
                  <a:off x="1776" y="1200"/>
                  <a:ext cx="691" cy="691"/>
                </a:xfrm>
                <a:prstGeom prst="rect">
                  <a:avLst/>
                </a:prstGeom>
                <a:noFill/>
                <a:ln>
                  <a:noFill/>
                </a:ln>
              </p:spPr>
            </p:pic>
            <p:pic>
              <p:nvPicPr>
                <p:cNvPr descr="tracel_five_two" id="518" name="Google Shape;518;p59"/>
                <p:cNvPicPr preferRelativeResize="0"/>
                <p:nvPr/>
              </p:nvPicPr>
              <p:blipFill rotWithShape="1">
                <a:blip r:embed="rId5">
                  <a:alphaModFix/>
                </a:blip>
                <a:srcRect b="0" l="0" r="0" t="0"/>
                <a:stretch/>
              </p:blipFill>
              <p:spPr>
                <a:xfrm>
                  <a:off x="941" y="1200"/>
                  <a:ext cx="691" cy="691"/>
                </a:xfrm>
                <a:prstGeom prst="rect">
                  <a:avLst/>
                </a:prstGeom>
                <a:noFill/>
                <a:ln>
                  <a:noFill/>
                </a:ln>
              </p:spPr>
            </p:pic>
            <p:pic>
              <p:nvPicPr>
                <p:cNvPr descr="tracel_six" id="519" name="Google Shape;519;p59"/>
                <p:cNvPicPr preferRelativeResize="0"/>
                <p:nvPr/>
              </p:nvPicPr>
              <p:blipFill rotWithShape="1">
                <a:blip r:embed="rId6">
                  <a:alphaModFix/>
                </a:blip>
                <a:srcRect b="0" l="0" r="0" t="0"/>
                <a:stretch/>
              </p:blipFill>
              <p:spPr>
                <a:xfrm>
                  <a:off x="2592" y="1200"/>
                  <a:ext cx="691" cy="691"/>
                </a:xfrm>
                <a:prstGeom prst="rect">
                  <a:avLst/>
                </a:prstGeom>
                <a:noFill/>
                <a:ln>
                  <a:noFill/>
                </a:ln>
              </p:spPr>
            </p:pic>
            <p:pic>
              <p:nvPicPr>
                <p:cNvPr descr="tracel_nine" id="520" name="Google Shape;520;p59"/>
                <p:cNvPicPr preferRelativeResize="0"/>
                <p:nvPr/>
              </p:nvPicPr>
              <p:blipFill rotWithShape="1">
                <a:blip r:embed="rId7">
                  <a:alphaModFix/>
                </a:blip>
                <a:srcRect b="0" l="0" r="0" t="0"/>
                <a:stretch/>
              </p:blipFill>
              <p:spPr>
                <a:xfrm>
                  <a:off x="3408" y="1200"/>
                  <a:ext cx="691" cy="691"/>
                </a:xfrm>
                <a:prstGeom prst="rect">
                  <a:avLst/>
                </a:prstGeom>
                <a:noFill/>
                <a:ln>
                  <a:noFill/>
                </a:ln>
              </p:spPr>
            </p:pic>
          </p:grpSp>
          <p:sp>
            <p:nvSpPr>
              <p:cNvPr id="521" name="Google Shape;521;p59"/>
              <p:cNvSpPr txBox="1"/>
              <p:nvPr/>
            </p:nvSpPr>
            <p:spPr>
              <a:xfrm>
                <a:off x="4412" y="1876"/>
                <a:ext cx="948"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PROTEOME</a:t>
                </a:r>
                <a:endParaRPr/>
              </a:p>
            </p:txBody>
          </p:sp>
        </p:grpSp>
        <p:cxnSp>
          <p:nvCxnSpPr>
            <p:cNvPr id="522" name="Google Shape;522;p59"/>
            <p:cNvCxnSpPr/>
            <p:nvPr/>
          </p:nvCxnSpPr>
          <p:spPr>
            <a:xfrm>
              <a:off x="1152" y="1056"/>
              <a:ext cx="192" cy="720"/>
            </a:xfrm>
            <a:prstGeom prst="straightConnector1">
              <a:avLst/>
            </a:prstGeom>
            <a:noFill/>
            <a:ln cap="flat" cmpd="sng" w="12700">
              <a:solidFill>
                <a:schemeClr val="dk1"/>
              </a:solidFill>
              <a:prstDash val="solid"/>
              <a:round/>
              <a:headEnd len="med" w="med" type="none"/>
              <a:tailEnd len="med" w="med" type="triangle"/>
            </a:ln>
          </p:spPr>
        </p:cxnSp>
        <p:cxnSp>
          <p:nvCxnSpPr>
            <p:cNvPr id="523" name="Google Shape;523;p59"/>
            <p:cNvCxnSpPr/>
            <p:nvPr/>
          </p:nvCxnSpPr>
          <p:spPr>
            <a:xfrm flipH="1">
              <a:off x="528" y="1056"/>
              <a:ext cx="432" cy="720"/>
            </a:xfrm>
            <a:prstGeom prst="straightConnector1">
              <a:avLst/>
            </a:prstGeom>
            <a:noFill/>
            <a:ln cap="flat" cmpd="sng" w="12700">
              <a:solidFill>
                <a:schemeClr val="dk1"/>
              </a:solidFill>
              <a:prstDash val="solid"/>
              <a:round/>
              <a:headEnd len="med" w="med" type="none"/>
              <a:tailEnd len="med" w="med" type="triangle"/>
            </a:ln>
          </p:spPr>
        </p:cxnSp>
        <p:cxnSp>
          <p:nvCxnSpPr>
            <p:cNvPr id="524" name="Google Shape;524;p59"/>
            <p:cNvCxnSpPr/>
            <p:nvPr/>
          </p:nvCxnSpPr>
          <p:spPr>
            <a:xfrm>
              <a:off x="2112" y="1056"/>
              <a:ext cx="0" cy="720"/>
            </a:xfrm>
            <a:prstGeom prst="straightConnector1">
              <a:avLst/>
            </a:prstGeom>
            <a:noFill/>
            <a:ln cap="flat" cmpd="sng" w="12700">
              <a:solidFill>
                <a:schemeClr val="dk1"/>
              </a:solidFill>
              <a:prstDash val="solid"/>
              <a:round/>
              <a:headEnd len="med" w="med" type="none"/>
              <a:tailEnd len="med" w="med" type="triangle"/>
            </a:ln>
          </p:spPr>
        </p:cxnSp>
        <p:cxnSp>
          <p:nvCxnSpPr>
            <p:cNvPr id="525" name="Google Shape;525;p59"/>
            <p:cNvCxnSpPr/>
            <p:nvPr/>
          </p:nvCxnSpPr>
          <p:spPr>
            <a:xfrm>
              <a:off x="2688" y="1056"/>
              <a:ext cx="240" cy="720"/>
            </a:xfrm>
            <a:prstGeom prst="straightConnector1">
              <a:avLst/>
            </a:prstGeom>
            <a:noFill/>
            <a:ln cap="flat" cmpd="sng" w="12700">
              <a:solidFill>
                <a:schemeClr val="dk1"/>
              </a:solidFill>
              <a:prstDash val="solid"/>
              <a:round/>
              <a:headEnd len="med" w="med" type="none"/>
              <a:tailEnd len="med" w="med" type="triangle"/>
            </a:ln>
          </p:spPr>
        </p:cxnSp>
        <p:cxnSp>
          <p:nvCxnSpPr>
            <p:cNvPr id="526" name="Google Shape;526;p59"/>
            <p:cNvCxnSpPr/>
            <p:nvPr/>
          </p:nvCxnSpPr>
          <p:spPr>
            <a:xfrm flipH="1">
              <a:off x="3840" y="1056"/>
              <a:ext cx="192" cy="720"/>
            </a:xfrm>
            <a:prstGeom prst="straightConnector1">
              <a:avLst/>
            </a:prstGeom>
            <a:noFill/>
            <a:ln cap="flat" cmpd="sng" w="12700">
              <a:solidFill>
                <a:schemeClr val="dk1"/>
              </a:solidFill>
              <a:prstDash val="solid"/>
              <a:round/>
              <a:headEnd len="med" w="med" type="none"/>
              <a:tailEnd len="med" w="med" type="triangle"/>
            </a:ln>
          </p:spPr>
        </p:cxnSp>
        <p:grpSp>
          <p:nvGrpSpPr>
            <p:cNvPr id="527" name="Google Shape;527;p59"/>
            <p:cNvGrpSpPr/>
            <p:nvPr/>
          </p:nvGrpSpPr>
          <p:grpSpPr>
            <a:xfrm>
              <a:off x="912" y="960"/>
              <a:ext cx="96" cy="96"/>
              <a:chOff x="576" y="1344"/>
              <a:chExt cx="336" cy="96"/>
            </a:xfrm>
          </p:grpSpPr>
          <p:cxnSp>
            <p:nvCxnSpPr>
              <p:cNvPr id="528" name="Google Shape;528;p59"/>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529" name="Google Shape;529;p59"/>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530" name="Google Shape;530;p59"/>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531" name="Google Shape;531;p59"/>
            <p:cNvGrpSpPr/>
            <p:nvPr/>
          </p:nvGrpSpPr>
          <p:grpSpPr>
            <a:xfrm>
              <a:off x="2592" y="960"/>
              <a:ext cx="192" cy="96"/>
              <a:chOff x="576" y="1344"/>
              <a:chExt cx="336" cy="96"/>
            </a:xfrm>
          </p:grpSpPr>
          <p:cxnSp>
            <p:nvCxnSpPr>
              <p:cNvPr id="532" name="Google Shape;532;p59"/>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533" name="Google Shape;533;p59"/>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534" name="Google Shape;534;p59"/>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535" name="Google Shape;535;p59"/>
            <p:cNvGrpSpPr/>
            <p:nvPr/>
          </p:nvGrpSpPr>
          <p:grpSpPr>
            <a:xfrm>
              <a:off x="1968" y="960"/>
              <a:ext cx="240" cy="96"/>
              <a:chOff x="576" y="1344"/>
              <a:chExt cx="336" cy="96"/>
            </a:xfrm>
          </p:grpSpPr>
          <p:cxnSp>
            <p:nvCxnSpPr>
              <p:cNvPr id="536" name="Google Shape;536;p59"/>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537" name="Google Shape;537;p59"/>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538" name="Google Shape;538;p59"/>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539" name="Google Shape;539;p59"/>
            <p:cNvGrpSpPr/>
            <p:nvPr/>
          </p:nvGrpSpPr>
          <p:grpSpPr>
            <a:xfrm>
              <a:off x="1104" y="960"/>
              <a:ext cx="144" cy="96"/>
              <a:chOff x="576" y="1344"/>
              <a:chExt cx="336" cy="96"/>
            </a:xfrm>
          </p:grpSpPr>
          <p:cxnSp>
            <p:nvCxnSpPr>
              <p:cNvPr id="540" name="Google Shape;540;p59"/>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541" name="Google Shape;541;p59"/>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542" name="Google Shape;542;p59"/>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543" name="Google Shape;543;p59"/>
            <p:cNvGrpSpPr/>
            <p:nvPr/>
          </p:nvGrpSpPr>
          <p:grpSpPr>
            <a:xfrm>
              <a:off x="3984" y="960"/>
              <a:ext cx="144" cy="96"/>
              <a:chOff x="576" y="1344"/>
              <a:chExt cx="336" cy="96"/>
            </a:xfrm>
          </p:grpSpPr>
          <p:cxnSp>
            <p:nvCxnSpPr>
              <p:cNvPr id="544" name="Google Shape;544;p59"/>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545" name="Google Shape;545;p59"/>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546" name="Google Shape;546;p59"/>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grpSp>
        <p:nvGrpSpPr>
          <p:cNvPr id="547" name="Google Shape;547;p59"/>
          <p:cNvGrpSpPr/>
          <p:nvPr/>
        </p:nvGrpSpPr>
        <p:grpSpPr>
          <a:xfrm>
            <a:off x="0" y="22225"/>
            <a:ext cx="8358188" cy="1247775"/>
            <a:chOff x="0" y="17"/>
            <a:chExt cx="5265" cy="943"/>
          </a:xfrm>
        </p:grpSpPr>
        <p:sp>
          <p:nvSpPr>
            <p:cNvPr id="548" name="Google Shape;548;p59"/>
            <p:cNvSpPr txBox="1"/>
            <p:nvPr/>
          </p:nvSpPr>
          <p:spPr>
            <a:xfrm>
              <a:off x="4502" y="484"/>
              <a:ext cx="763"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GENOME</a:t>
              </a:r>
              <a:endParaRPr/>
            </a:p>
          </p:txBody>
        </p:sp>
        <p:pic>
          <p:nvPicPr>
            <p:cNvPr id="549" name="Google Shape;549;p59"/>
            <p:cNvPicPr preferRelativeResize="0"/>
            <p:nvPr/>
          </p:nvPicPr>
          <p:blipFill rotWithShape="1">
            <a:blip r:embed="rId8">
              <a:alphaModFix/>
            </a:blip>
            <a:srcRect b="0" l="0" r="0" t="0"/>
            <a:stretch/>
          </p:blipFill>
          <p:spPr>
            <a:xfrm>
              <a:off x="384" y="756"/>
              <a:ext cx="3744" cy="204"/>
            </a:xfrm>
            <a:prstGeom prst="rect">
              <a:avLst/>
            </a:prstGeom>
            <a:noFill/>
            <a:ln>
              <a:noFill/>
            </a:ln>
          </p:spPr>
        </p:pic>
        <p:pic>
          <p:nvPicPr>
            <p:cNvPr id="550" name="Google Shape;550;p59"/>
            <p:cNvPicPr preferRelativeResize="0"/>
            <p:nvPr/>
          </p:nvPicPr>
          <p:blipFill rotWithShape="1">
            <a:blip r:embed="rId9">
              <a:alphaModFix/>
            </a:blip>
            <a:srcRect b="0" l="0" r="0" t="0"/>
            <a:stretch/>
          </p:blipFill>
          <p:spPr>
            <a:xfrm>
              <a:off x="23" y="17"/>
              <a:ext cx="553" cy="740"/>
            </a:xfrm>
            <a:prstGeom prst="rect">
              <a:avLst/>
            </a:prstGeom>
            <a:noFill/>
            <a:ln>
              <a:noFill/>
            </a:ln>
          </p:spPr>
        </p:pic>
        <p:sp>
          <p:nvSpPr>
            <p:cNvPr id="551" name="Google Shape;551;p59"/>
            <p:cNvSpPr/>
            <p:nvPr/>
          </p:nvSpPr>
          <p:spPr>
            <a:xfrm>
              <a:off x="0" y="234"/>
              <a:ext cx="117" cy="165"/>
            </a:xfrm>
            <a:custGeom>
              <a:rect b="b" l="l" r="r" t="t"/>
              <a:pathLst>
                <a:path extrusionOk="0" h="165" w="117">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52" name="Google Shape;552;p59"/>
            <p:cNvGrpSpPr/>
            <p:nvPr/>
          </p:nvGrpSpPr>
          <p:grpSpPr>
            <a:xfrm>
              <a:off x="2544" y="69"/>
              <a:ext cx="1572" cy="699"/>
              <a:chOff x="2544" y="69"/>
              <a:chExt cx="1572" cy="699"/>
            </a:xfrm>
          </p:grpSpPr>
          <p:pic>
            <p:nvPicPr>
              <p:cNvPr id="553" name="Google Shape;553;p59"/>
              <p:cNvPicPr preferRelativeResize="0"/>
              <p:nvPr/>
            </p:nvPicPr>
            <p:blipFill rotWithShape="1">
              <a:blip r:embed="rId10">
                <a:alphaModFix/>
              </a:blip>
              <a:srcRect b="0" l="0" r="0" t="0"/>
              <a:stretch/>
            </p:blipFill>
            <p:spPr>
              <a:xfrm>
                <a:off x="2544" y="128"/>
                <a:ext cx="1572" cy="640"/>
              </a:xfrm>
              <a:prstGeom prst="rect">
                <a:avLst/>
              </a:prstGeom>
              <a:noFill/>
              <a:ln>
                <a:noFill/>
              </a:ln>
            </p:spPr>
          </p:pic>
          <p:sp>
            <p:nvSpPr>
              <p:cNvPr id="554" name="Google Shape;554;p59"/>
              <p:cNvSpPr/>
              <p:nvPr/>
            </p:nvSpPr>
            <p:spPr>
              <a:xfrm>
                <a:off x="2688" y="69"/>
                <a:ext cx="1248" cy="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555" name="Google Shape;555;p59"/>
            <p:cNvGrpSpPr/>
            <p:nvPr/>
          </p:nvGrpSpPr>
          <p:grpSpPr>
            <a:xfrm>
              <a:off x="1116" y="198"/>
              <a:ext cx="900" cy="378"/>
              <a:chOff x="1200" y="192"/>
              <a:chExt cx="900" cy="378"/>
            </a:xfrm>
          </p:grpSpPr>
          <p:pic>
            <p:nvPicPr>
              <p:cNvPr id="556" name="Google Shape;556;p59"/>
              <p:cNvPicPr preferRelativeResize="0"/>
              <p:nvPr/>
            </p:nvPicPr>
            <p:blipFill rotWithShape="1">
              <a:blip r:embed="rId11">
                <a:alphaModFix/>
              </a:blip>
              <a:srcRect b="0" l="0" r="0" t="0"/>
              <a:stretch/>
            </p:blipFill>
            <p:spPr>
              <a:xfrm>
                <a:off x="1200" y="192"/>
                <a:ext cx="900" cy="348"/>
              </a:xfrm>
              <a:prstGeom prst="rect">
                <a:avLst/>
              </a:prstGeom>
              <a:noFill/>
              <a:ln>
                <a:noFill/>
              </a:ln>
            </p:spPr>
          </p:pic>
          <p:sp>
            <p:nvSpPr>
              <p:cNvPr id="557" name="Google Shape;557;p59"/>
              <p:cNvSpPr/>
              <p:nvPr/>
            </p:nvSpPr>
            <p:spPr>
              <a:xfrm>
                <a:off x="1200" y="480"/>
                <a:ext cx="99" cy="69"/>
              </a:xfrm>
              <a:custGeom>
                <a:rect b="b" l="l" r="r" t="t"/>
                <a:pathLst>
                  <a:path extrusionOk="0" h="69" w="9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59"/>
              <p:cNvSpPr/>
              <p:nvPr/>
            </p:nvSpPr>
            <p:spPr>
              <a:xfrm>
                <a:off x="1510" y="414"/>
                <a:ext cx="110" cy="156"/>
              </a:xfrm>
              <a:custGeom>
                <a:rect b="b" l="l" r="r" t="t"/>
                <a:pathLst>
                  <a:path extrusionOk="0" h="156" w="110">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59" name="Google Shape;559;p59"/>
          <p:cNvGrpSpPr/>
          <p:nvPr/>
        </p:nvGrpSpPr>
        <p:grpSpPr>
          <a:xfrm>
            <a:off x="76200" y="3111500"/>
            <a:ext cx="8888413" cy="2570163"/>
            <a:chOff x="48" y="2352"/>
            <a:chExt cx="5599" cy="1943"/>
          </a:xfrm>
        </p:grpSpPr>
        <p:pic>
          <p:nvPicPr>
            <p:cNvPr descr="Untitled" id="560" name="Google Shape;560;p59"/>
            <p:cNvPicPr preferRelativeResize="0"/>
            <p:nvPr/>
          </p:nvPicPr>
          <p:blipFill rotWithShape="1">
            <a:blip r:embed="rId12">
              <a:alphaModFix/>
            </a:blip>
            <a:srcRect b="31305" l="0" r="0" t="0"/>
            <a:stretch/>
          </p:blipFill>
          <p:spPr>
            <a:xfrm>
              <a:off x="48" y="2976"/>
              <a:ext cx="4272" cy="1319"/>
            </a:xfrm>
            <a:prstGeom prst="rect">
              <a:avLst/>
            </a:prstGeom>
            <a:noFill/>
            <a:ln>
              <a:noFill/>
            </a:ln>
          </p:spPr>
        </p:pic>
        <p:sp>
          <p:nvSpPr>
            <p:cNvPr id="561" name="Google Shape;561;p59"/>
            <p:cNvSpPr/>
            <p:nvPr/>
          </p:nvSpPr>
          <p:spPr>
            <a:xfrm>
              <a:off x="1776" y="4128"/>
              <a:ext cx="816" cy="96"/>
            </a:xfrm>
            <a:prstGeom prst="rect">
              <a:avLst/>
            </a:prstGeom>
            <a:solidFill>
              <a:srgbClr val="CC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Citrate Cycle</a:t>
              </a:r>
              <a:endParaRPr sz="800">
                <a:solidFill>
                  <a:schemeClr val="dk1"/>
                </a:solidFill>
                <a:latin typeface="Arial"/>
                <a:ea typeface="Arial"/>
                <a:cs typeface="Arial"/>
                <a:sym typeface="Arial"/>
              </a:endParaRPr>
            </a:p>
          </p:txBody>
        </p:sp>
        <p:cxnSp>
          <p:nvCxnSpPr>
            <p:cNvPr id="562" name="Google Shape;562;p59"/>
            <p:cNvCxnSpPr/>
            <p:nvPr/>
          </p:nvCxnSpPr>
          <p:spPr>
            <a:xfrm>
              <a:off x="624" y="2352"/>
              <a:ext cx="336" cy="1488"/>
            </a:xfrm>
            <a:prstGeom prst="straightConnector1">
              <a:avLst/>
            </a:prstGeom>
            <a:noFill/>
            <a:ln cap="flat" cmpd="sng" w="12700">
              <a:solidFill>
                <a:srgbClr val="3366FF"/>
              </a:solidFill>
              <a:prstDash val="solid"/>
              <a:round/>
              <a:headEnd len="med" w="med" type="none"/>
              <a:tailEnd len="med" w="med" type="none"/>
            </a:ln>
          </p:spPr>
        </p:cxnSp>
        <p:cxnSp>
          <p:nvCxnSpPr>
            <p:cNvPr id="563" name="Google Shape;563;p59"/>
            <p:cNvCxnSpPr/>
            <p:nvPr/>
          </p:nvCxnSpPr>
          <p:spPr>
            <a:xfrm>
              <a:off x="1248" y="2352"/>
              <a:ext cx="192" cy="1104"/>
            </a:xfrm>
            <a:prstGeom prst="straightConnector1">
              <a:avLst/>
            </a:prstGeom>
            <a:noFill/>
            <a:ln cap="flat" cmpd="sng" w="12700">
              <a:solidFill>
                <a:srgbClr val="3366FF"/>
              </a:solidFill>
              <a:prstDash val="solid"/>
              <a:round/>
              <a:headEnd len="med" w="med" type="none"/>
              <a:tailEnd len="med" w="med" type="none"/>
            </a:ln>
          </p:spPr>
        </p:cxnSp>
        <p:cxnSp>
          <p:nvCxnSpPr>
            <p:cNvPr id="564" name="Google Shape;564;p59"/>
            <p:cNvCxnSpPr/>
            <p:nvPr/>
          </p:nvCxnSpPr>
          <p:spPr>
            <a:xfrm>
              <a:off x="2064" y="2352"/>
              <a:ext cx="0" cy="1008"/>
            </a:xfrm>
            <a:prstGeom prst="straightConnector1">
              <a:avLst/>
            </a:prstGeom>
            <a:noFill/>
            <a:ln cap="flat" cmpd="sng" w="12700">
              <a:solidFill>
                <a:srgbClr val="3366FF"/>
              </a:solidFill>
              <a:prstDash val="solid"/>
              <a:round/>
              <a:headEnd len="med" w="med" type="none"/>
              <a:tailEnd len="med" w="med" type="none"/>
            </a:ln>
          </p:spPr>
        </p:cxnSp>
        <p:cxnSp>
          <p:nvCxnSpPr>
            <p:cNvPr id="565" name="Google Shape;565;p59"/>
            <p:cNvCxnSpPr/>
            <p:nvPr/>
          </p:nvCxnSpPr>
          <p:spPr>
            <a:xfrm flipH="1">
              <a:off x="2736" y="2352"/>
              <a:ext cx="240" cy="816"/>
            </a:xfrm>
            <a:prstGeom prst="straightConnector1">
              <a:avLst/>
            </a:prstGeom>
            <a:noFill/>
            <a:ln cap="flat" cmpd="sng" w="12700">
              <a:solidFill>
                <a:srgbClr val="3366FF"/>
              </a:solidFill>
              <a:prstDash val="solid"/>
              <a:round/>
              <a:headEnd len="med" w="med" type="none"/>
              <a:tailEnd len="med" w="med" type="none"/>
            </a:ln>
          </p:spPr>
        </p:cxnSp>
        <p:cxnSp>
          <p:nvCxnSpPr>
            <p:cNvPr id="566" name="Google Shape;566;p59"/>
            <p:cNvCxnSpPr/>
            <p:nvPr/>
          </p:nvCxnSpPr>
          <p:spPr>
            <a:xfrm flipH="1">
              <a:off x="3312" y="2352"/>
              <a:ext cx="480" cy="1440"/>
            </a:xfrm>
            <a:prstGeom prst="straightConnector1">
              <a:avLst/>
            </a:prstGeom>
            <a:noFill/>
            <a:ln cap="flat" cmpd="sng" w="12700">
              <a:solidFill>
                <a:srgbClr val="3366FF"/>
              </a:solidFill>
              <a:prstDash val="solid"/>
              <a:round/>
              <a:headEnd len="med" w="med" type="none"/>
              <a:tailEnd len="med" w="med" type="none"/>
            </a:ln>
          </p:spPr>
        </p:cxnSp>
        <p:sp>
          <p:nvSpPr>
            <p:cNvPr id="567" name="Google Shape;567;p59"/>
            <p:cNvSpPr txBox="1"/>
            <p:nvPr/>
          </p:nvSpPr>
          <p:spPr>
            <a:xfrm>
              <a:off x="4346" y="3124"/>
              <a:ext cx="1059"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METABOLISM</a:t>
              </a:r>
              <a:endParaRPr/>
            </a:p>
          </p:txBody>
        </p:sp>
        <p:sp>
          <p:nvSpPr>
            <p:cNvPr id="568" name="Google Shape;568;p59"/>
            <p:cNvSpPr txBox="1"/>
            <p:nvPr/>
          </p:nvSpPr>
          <p:spPr>
            <a:xfrm>
              <a:off x="4464" y="3567"/>
              <a:ext cx="1183"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Bio-chemical reactions</a:t>
              </a:r>
              <a:endParaRPr/>
            </a:p>
          </p:txBody>
        </p:sp>
      </p:grpSp>
      <p:sp>
        <p:nvSpPr>
          <p:cNvPr id="569" name="Google Shape;569;p59"/>
          <p:cNvSpPr txBox="1"/>
          <p:nvPr>
            <p:ph idx="4294967295" type="title"/>
          </p:nvPr>
        </p:nvSpPr>
        <p:spPr>
          <a:xfrm>
            <a:off x="685800" y="-1016000"/>
            <a:ext cx="77724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Bio-Map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pic>
        <p:nvPicPr>
          <p:cNvPr descr="Untitled" id="574" name="Google Shape;574;p60"/>
          <p:cNvPicPr preferRelativeResize="0"/>
          <p:nvPr/>
        </p:nvPicPr>
        <p:blipFill rotWithShape="1">
          <a:blip r:embed="rId3">
            <a:alphaModFix/>
          </a:blip>
          <a:srcRect b="31305" l="0" r="0" t="0"/>
          <a:stretch/>
        </p:blipFill>
        <p:spPr>
          <a:xfrm>
            <a:off x="76200" y="3937000"/>
            <a:ext cx="6781800" cy="1744663"/>
          </a:xfrm>
          <a:prstGeom prst="rect">
            <a:avLst/>
          </a:prstGeom>
          <a:noFill/>
          <a:ln>
            <a:noFill/>
          </a:ln>
        </p:spPr>
      </p:pic>
      <p:sp>
        <p:nvSpPr>
          <p:cNvPr id="575" name="Google Shape;575;p60"/>
          <p:cNvSpPr/>
          <p:nvPr/>
        </p:nvSpPr>
        <p:spPr>
          <a:xfrm>
            <a:off x="2819400" y="5461000"/>
            <a:ext cx="1295400" cy="127000"/>
          </a:xfrm>
          <a:prstGeom prst="rect">
            <a:avLst/>
          </a:prstGeom>
          <a:solidFill>
            <a:srgbClr val="CC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Citrate Cycle</a:t>
            </a:r>
            <a:endParaRPr sz="800">
              <a:solidFill>
                <a:schemeClr val="dk1"/>
              </a:solidFill>
              <a:latin typeface="Arial"/>
              <a:ea typeface="Arial"/>
              <a:cs typeface="Arial"/>
              <a:sym typeface="Arial"/>
            </a:endParaRPr>
          </a:p>
        </p:txBody>
      </p:sp>
      <p:sp>
        <p:nvSpPr>
          <p:cNvPr id="576" name="Google Shape;576;p60"/>
          <p:cNvSpPr txBox="1"/>
          <p:nvPr/>
        </p:nvSpPr>
        <p:spPr>
          <a:xfrm>
            <a:off x="6899275" y="4133850"/>
            <a:ext cx="1681163" cy="3683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METABOLISM</a:t>
            </a:r>
            <a:endParaRPr/>
          </a:p>
        </p:txBody>
      </p:sp>
      <p:sp>
        <p:nvSpPr>
          <p:cNvPr id="577" name="Google Shape;577;p60"/>
          <p:cNvSpPr txBox="1"/>
          <p:nvPr/>
        </p:nvSpPr>
        <p:spPr>
          <a:xfrm>
            <a:off x="7086600" y="4718050"/>
            <a:ext cx="1878013" cy="64611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Bio-chemical reactions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pic>
        <p:nvPicPr>
          <p:cNvPr id="582" name="Google Shape;582;p61"/>
          <p:cNvPicPr preferRelativeResize="0"/>
          <p:nvPr/>
        </p:nvPicPr>
        <p:blipFill rotWithShape="1">
          <a:blip r:embed="rId3">
            <a:alphaModFix/>
          </a:blip>
          <a:srcRect b="0" l="0" r="0" t="0"/>
          <a:stretch/>
        </p:blipFill>
        <p:spPr>
          <a:xfrm>
            <a:off x="193675" y="508000"/>
            <a:ext cx="8535988" cy="5037138"/>
          </a:xfrm>
          <a:prstGeom prst="rect">
            <a:avLst/>
          </a:prstGeom>
          <a:noFill/>
          <a:ln>
            <a:noFill/>
          </a:ln>
        </p:spPr>
      </p:pic>
      <p:pic>
        <p:nvPicPr>
          <p:cNvPr descr="biochem_G5" id="583" name="Google Shape;583;p61"/>
          <p:cNvPicPr preferRelativeResize="0"/>
          <p:nvPr/>
        </p:nvPicPr>
        <p:blipFill rotWithShape="1">
          <a:blip r:embed="rId4">
            <a:alphaModFix/>
          </a:blip>
          <a:srcRect b="0" l="0" r="0" t="0"/>
          <a:stretch/>
        </p:blipFill>
        <p:spPr>
          <a:xfrm>
            <a:off x="5391150" y="782638"/>
            <a:ext cx="3200400" cy="2222500"/>
          </a:xfrm>
          <a:prstGeom prst="rect">
            <a:avLst/>
          </a:prstGeom>
          <a:noFill/>
          <a:ln cap="flat" cmpd="sng" w="19050">
            <a:solidFill>
              <a:srgbClr val="FF3300"/>
            </a:solidFill>
            <a:prstDash val="solid"/>
            <a:miter lim="800000"/>
            <a:headEnd len="sm" w="sm" type="none"/>
            <a:tailEnd len="sm" w="sm" type="none"/>
          </a:ln>
        </p:spPr>
      </p:pic>
      <p:sp>
        <p:nvSpPr>
          <p:cNvPr id="584" name="Google Shape;584;p6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BOEHRING-MENNHEIN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500"/>
                                        <p:tgtEl>
                                          <p:spTgt spid="583"/>
                                        </p:tgtEl>
                                        <p:attrNameLst>
                                          <p:attrName>ppt_w</p:attrName>
                                        </p:attrNameLst>
                                      </p:cBhvr>
                                      <p:tavLst>
                                        <p:tav fmla="" tm="0">
                                          <p:val>
                                            <p:strVal val="0"/>
                                          </p:val>
                                        </p:tav>
                                        <p:tav fmla="" tm="100000">
                                          <p:val>
                                            <p:strVal val="#ppt_w"/>
                                          </p:val>
                                        </p:tav>
                                      </p:tavLst>
                                    </p:anim>
                                    <p:anim calcmode="lin" valueType="num">
                                      <p:cBhvr additive="base">
                                        <p:cTn dur="500"/>
                                        <p:tgtEl>
                                          <p:spTgt spid="58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62"/>
          <p:cNvPicPr preferRelativeResize="0"/>
          <p:nvPr/>
        </p:nvPicPr>
        <p:blipFill rotWithShape="1">
          <a:blip r:embed="rId3">
            <a:alphaModFix/>
          </a:blip>
          <a:srcRect b="0" l="0" r="0" t="0"/>
          <a:stretch/>
        </p:blipFill>
        <p:spPr>
          <a:xfrm>
            <a:off x="457200" y="698500"/>
            <a:ext cx="8077200" cy="2887663"/>
          </a:xfrm>
          <a:prstGeom prst="rect">
            <a:avLst/>
          </a:prstGeom>
          <a:noFill/>
          <a:ln>
            <a:noFill/>
          </a:ln>
        </p:spPr>
      </p:pic>
      <p:sp>
        <p:nvSpPr>
          <p:cNvPr id="590" name="Google Shape;590;p62"/>
          <p:cNvSpPr txBox="1"/>
          <p:nvPr/>
        </p:nvSpPr>
        <p:spPr>
          <a:xfrm>
            <a:off x="685800" y="4391025"/>
            <a:ext cx="3290888"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Organisms from all three domains of life are  </a:t>
            </a:r>
            <a:r>
              <a:rPr lang="en-US" sz="1800">
                <a:solidFill>
                  <a:srgbClr val="993300"/>
                </a:solidFill>
                <a:latin typeface="Arial"/>
                <a:ea typeface="Arial"/>
                <a:cs typeface="Arial"/>
                <a:sym typeface="Arial"/>
              </a:rPr>
              <a:t>scale-free</a:t>
            </a:r>
            <a:r>
              <a:rPr lang="en-US" sz="1800">
                <a:solidFill>
                  <a:schemeClr val="dk1"/>
                </a:solidFill>
                <a:latin typeface="Arial"/>
                <a:ea typeface="Arial"/>
                <a:cs typeface="Arial"/>
                <a:sym typeface="Arial"/>
              </a:rPr>
              <a:t>!</a:t>
            </a:r>
            <a:endParaRPr/>
          </a:p>
        </p:txBody>
      </p:sp>
      <p:sp>
        <p:nvSpPr>
          <p:cNvPr id="591" name="Google Shape;591;p62"/>
          <p:cNvSpPr txBox="1"/>
          <p:nvPr/>
        </p:nvSpPr>
        <p:spPr>
          <a:xfrm>
            <a:off x="0" y="5257800"/>
            <a:ext cx="9296400"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 Jeong, B. Tombor, R. Albert, Z.N. Oltvai, and A.L. Barabasi, </a:t>
            </a:r>
            <a:r>
              <a:rPr i="1" lang="en-US" sz="1200">
                <a:solidFill>
                  <a:schemeClr val="dk1"/>
                </a:solidFill>
                <a:latin typeface="Arial"/>
                <a:ea typeface="Arial"/>
                <a:cs typeface="Arial"/>
                <a:sym typeface="Arial"/>
              </a:rPr>
              <a:t>Nature</a:t>
            </a:r>
            <a:r>
              <a:rPr lang="en-US" sz="1200">
                <a:solidFill>
                  <a:schemeClr val="dk1"/>
                </a:solidFill>
                <a:latin typeface="Arial"/>
                <a:ea typeface="Arial"/>
                <a:cs typeface="Arial"/>
                <a:sym typeface="Arial"/>
              </a:rPr>
              <a:t>, 407 651 (2000)</a:t>
            </a:r>
            <a:endParaRPr/>
          </a:p>
        </p:txBody>
      </p:sp>
      <p:sp>
        <p:nvSpPr>
          <p:cNvPr id="592" name="Google Shape;592;p62"/>
          <p:cNvSpPr txBox="1"/>
          <p:nvPr/>
        </p:nvSpPr>
        <p:spPr>
          <a:xfrm>
            <a:off x="1639888" y="3683000"/>
            <a:ext cx="1331912"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FF"/>
                </a:solidFill>
                <a:latin typeface="Arial"/>
                <a:ea typeface="Arial"/>
                <a:cs typeface="Arial"/>
                <a:sym typeface="Arial"/>
              </a:rPr>
              <a:t>Archaea</a:t>
            </a:r>
            <a:endParaRPr sz="1800">
              <a:solidFill>
                <a:schemeClr val="dk1"/>
              </a:solidFill>
              <a:latin typeface="Arial"/>
              <a:ea typeface="Arial"/>
              <a:cs typeface="Arial"/>
              <a:sym typeface="Arial"/>
            </a:endParaRPr>
          </a:p>
        </p:txBody>
      </p:sp>
      <p:sp>
        <p:nvSpPr>
          <p:cNvPr id="593" name="Google Shape;593;p62"/>
          <p:cNvSpPr txBox="1"/>
          <p:nvPr/>
        </p:nvSpPr>
        <p:spPr>
          <a:xfrm>
            <a:off x="4267200" y="3683000"/>
            <a:ext cx="11430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3CC33"/>
                </a:solidFill>
                <a:latin typeface="Arial"/>
                <a:ea typeface="Arial"/>
                <a:cs typeface="Arial"/>
                <a:sym typeface="Arial"/>
              </a:rPr>
              <a:t>Bacteria</a:t>
            </a:r>
            <a:endParaRPr sz="1800">
              <a:solidFill>
                <a:schemeClr val="dk1"/>
              </a:solidFill>
              <a:latin typeface="Arial"/>
              <a:ea typeface="Arial"/>
              <a:cs typeface="Arial"/>
              <a:sym typeface="Arial"/>
            </a:endParaRPr>
          </a:p>
        </p:txBody>
      </p:sp>
      <p:sp>
        <p:nvSpPr>
          <p:cNvPr id="594" name="Google Shape;594;p62"/>
          <p:cNvSpPr txBox="1"/>
          <p:nvPr/>
        </p:nvSpPr>
        <p:spPr>
          <a:xfrm>
            <a:off x="6477000" y="3683000"/>
            <a:ext cx="16510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333FF"/>
                </a:solidFill>
                <a:latin typeface="Arial"/>
                <a:ea typeface="Arial"/>
                <a:cs typeface="Arial"/>
                <a:sym typeface="Arial"/>
              </a:rPr>
              <a:t>Eukaryotes</a:t>
            </a:r>
            <a:endParaRPr sz="1800">
              <a:solidFill>
                <a:schemeClr val="dk1"/>
              </a:solidFill>
              <a:latin typeface="Arial"/>
              <a:ea typeface="Arial"/>
              <a:cs typeface="Arial"/>
              <a:sym typeface="Arial"/>
            </a:endParaRPr>
          </a:p>
        </p:txBody>
      </p:sp>
      <p:sp>
        <p:nvSpPr>
          <p:cNvPr id="595" name="Google Shape;595;p62"/>
          <p:cNvSpPr txBox="1"/>
          <p:nvPr>
            <p:ph idx="4294967295" type="title"/>
          </p:nvPr>
        </p:nvSpPr>
        <p:spPr>
          <a:xfrm>
            <a:off x="685800" y="-1079500"/>
            <a:ext cx="77724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Meta-P(k)</a:t>
            </a:r>
            <a:endParaRPr/>
          </a:p>
        </p:txBody>
      </p:sp>
      <p:pic>
        <p:nvPicPr>
          <p:cNvPr id="596" name="Google Shape;596;p62"/>
          <p:cNvPicPr preferRelativeResize="0"/>
          <p:nvPr/>
        </p:nvPicPr>
        <p:blipFill rotWithShape="1">
          <a:blip r:embed="rId4">
            <a:alphaModFix/>
          </a:blip>
          <a:srcRect b="0" l="0" r="0" t="0"/>
          <a:stretch/>
        </p:blipFill>
        <p:spPr>
          <a:xfrm>
            <a:off x="4832350" y="4305300"/>
            <a:ext cx="1644650" cy="731838"/>
          </a:xfrm>
          <a:prstGeom prst="rect">
            <a:avLst/>
          </a:prstGeom>
          <a:noFill/>
          <a:ln>
            <a:noFill/>
          </a:ln>
        </p:spPr>
      </p:pic>
      <p:sp>
        <p:nvSpPr>
          <p:cNvPr id="597" name="Google Shape;597;p6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METABOLIC NETWORK</a:t>
            </a:r>
            <a:endParaRPr/>
          </a:p>
        </p:txBody>
      </p:sp>
      <p:sp>
        <p:nvSpPr>
          <p:cNvPr id="598" name="Google Shape;598;p62"/>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2" name="Shape 602"/>
        <p:cNvGrpSpPr/>
        <p:nvPr/>
      </p:nvGrpSpPr>
      <p:grpSpPr>
        <a:xfrm>
          <a:off x="0" y="0"/>
          <a:ext cx="0" cy="0"/>
          <a:chOff x="0" y="0"/>
          <a:chExt cx="0" cy="0"/>
        </a:xfrm>
      </p:grpSpPr>
      <p:grpSp>
        <p:nvGrpSpPr>
          <p:cNvPr id="603" name="Google Shape;603;p63"/>
          <p:cNvGrpSpPr/>
          <p:nvPr/>
        </p:nvGrpSpPr>
        <p:grpSpPr>
          <a:xfrm>
            <a:off x="1143000" y="1333500"/>
            <a:ext cx="7772400" cy="952500"/>
            <a:chOff x="720" y="1008"/>
            <a:chExt cx="4896" cy="720"/>
          </a:xfrm>
        </p:grpSpPr>
        <p:cxnSp>
          <p:nvCxnSpPr>
            <p:cNvPr id="604" name="Google Shape;604;p63"/>
            <p:cNvCxnSpPr/>
            <p:nvPr/>
          </p:nvCxnSpPr>
          <p:spPr>
            <a:xfrm flipH="1" rot="10800000">
              <a:off x="720" y="1008"/>
              <a:ext cx="1344" cy="720"/>
            </a:xfrm>
            <a:prstGeom prst="straightConnector1">
              <a:avLst/>
            </a:prstGeom>
            <a:noFill/>
            <a:ln cap="flat" cmpd="sng" w="31750">
              <a:solidFill>
                <a:srgbClr val="00FF00"/>
              </a:solidFill>
              <a:prstDash val="solid"/>
              <a:round/>
              <a:headEnd len="med" w="med" type="stealth"/>
              <a:tailEnd len="med" w="med" type="stealth"/>
            </a:ln>
          </p:spPr>
        </p:cxnSp>
        <p:cxnSp>
          <p:nvCxnSpPr>
            <p:cNvPr id="605" name="Google Shape;605;p63"/>
            <p:cNvCxnSpPr/>
            <p:nvPr/>
          </p:nvCxnSpPr>
          <p:spPr>
            <a:xfrm flipH="1" rot="10800000">
              <a:off x="2352" y="1008"/>
              <a:ext cx="1680" cy="720"/>
            </a:xfrm>
            <a:prstGeom prst="straightConnector1">
              <a:avLst/>
            </a:prstGeom>
            <a:noFill/>
            <a:ln cap="flat" cmpd="sng" w="31750">
              <a:solidFill>
                <a:srgbClr val="00FF00"/>
              </a:solidFill>
              <a:prstDash val="solid"/>
              <a:round/>
              <a:headEnd len="med" w="med" type="stealth"/>
              <a:tailEnd len="med" w="med" type="stealth"/>
            </a:ln>
          </p:spPr>
        </p:cxnSp>
        <p:cxnSp>
          <p:nvCxnSpPr>
            <p:cNvPr id="606" name="Google Shape;606;p63"/>
            <p:cNvCxnSpPr/>
            <p:nvPr/>
          </p:nvCxnSpPr>
          <p:spPr>
            <a:xfrm rot="10800000">
              <a:off x="1152" y="1008"/>
              <a:ext cx="864" cy="720"/>
            </a:xfrm>
            <a:prstGeom prst="straightConnector1">
              <a:avLst/>
            </a:prstGeom>
            <a:noFill/>
            <a:ln cap="flat" cmpd="sng" w="31750">
              <a:solidFill>
                <a:srgbClr val="00FF00"/>
              </a:solidFill>
              <a:prstDash val="solid"/>
              <a:round/>
              <a:headEnd len="med" w="med" type="stealth"/>
              <a:tailEnd len="med" w="med" type="stealth"/>
            </a:ln>
          </p:spPr>
        </p:cxnSp>
        <p:cxnSp>
          <p:nvCxnSpPr>
            <p:cNvPr id="607" name="Google Shape;607;p63"/>
            <p:cNvCxnSpPr/>
            <p:nvPr/>
          </p:nvCxnSpPr>
          <p:spPr>
            <a:xfrm rot="10800000">
              <a:off x="2112" y="1008"/>
              <a:ext cx="672" cy="720"/>
            </a:xfrm>
            <a:prstGeom prst="straightConnector1">
              <a:avLst/>
            </a:prstGeom>
            <a:noFill/>
            <a:ln cap="flat" cmpd="sng" w="31750">
              <a:solidFill>
                <a:srgbClr val="00FF00"/>
              </a:solidFill>
              <a:prstDash val="solid"/>
              <a:round/>
              <a:headEnd len="med" w="med" type="stealth"/>
              <a:tailEnd len="med" w="med" type="stealth"/>
            </a:ln>
          </p:spPr>
        </p:cxnSp>
        <p:sp>
          <p:nvSpPr>
            <p:cNvPr id="608" name="Google Shape;608;p63"/>
            <p:cNvSpPr txBox="1"/>
            <p:nvPr/>
          </p:nvSpPr>
          <p:spPr>
            <a:xfrm>
              <a:off x="4380" y="1119"/>
              <a:ext cx="1236"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008000"/>
                  </a:solidFill>
                  <a:latin typeface="Arial"/>
                  <a:ea typeface="Arial"/>
                  <a:cs typeface="Arial"/>
                  <a:sym typeface="Arial"/>
                </a:rPr>
                <a:t>protein-gene interactions</a:t>
              </a:r>
              <a:endParaRPr sz="1800">
                <a:solidFill>
                  <a:srgbClr val="66FF33"/>
                </a:solidFill>
                <a:latin typeface="Arial"/>
                <a:ea typeface="Arial"/>
                <a:cs typeface="Arial"/>
                <a:sym typeface="Arial"/>
              </a:endParaRPr>
            </a:p>
          </p:txBody>
        </p:sp>
      </p:grpSp>
      <p:grpSp>
        <p:nvGrpSpPr>
          <p:cNvPr id="609" name="Google Shape;609;p63"/>
          <p:cNvGrpSpPr/>
          <p:nvPr/>
        </p:nvGrpSpPr>
        <p:grpSpPr>
          <a:xfrm>
            <a:off x="876300" y="2857500"/>
            <a:ext cx="8267700" cy="762000"/>
            <a:chOff x="552" y="2160"/>
            <a:chExt cx="5208" cy="576"/>
          </a:xfrm>
        </p:grpSpPr>
        <p:sp>
          <p:nvSpPr>
            <p:cNvPr id="610" name="Google Shape;610;p63"/>
            <p:cNvSpPr/>
            <p:nvPr/>
          </p:nvSpPr>
          <p:spPr>
            <a:xfrm>
              <a:off x="1326" y="2316"/>
              <a:ext cx="1536" cy="194"/>
            </a:xfrm>
            <a:custGeom>
              <a:rect b="b" l="l" r="r" t="t"/>
              <a:pathLst>
                <a:path extrusionOk="0" h="194" w="1536">
                  <a:moveTo>
                    <a:pt x="0" y="0"/>
                  </a:moveTo>
                  <a:cubicBezTo>
                    <a:pt x="139" y="32"/>
                    <a:pt x="578" y="190"/>
                    <a:pt x="834" y="192"/>
                  </a:cubicBezTo>
                  <a:cubicBezTo>
                    <a:pt x="1090" y="194"/>
                    <a:pt x="1390" y="50"/>
                    <a:pt x="1536" y="12"/>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1" name="Google Shape;611;p63"/>
            <p:cNvSpPr/>
            <p:nvPr/>
          </p:nvSpPr>
          <p:spPr>
            <a:xfrm>
              <a:off x="720" y="2280"/>
              <a:ext cx="1176" cy="208"/>
            </a:xfrm>
            <a:custGeom>
              <a:rect b="b" l="l" r="r" t="t"/>
              <a:pathLst>
                <a:path extrusionOk="0" h="208" w="1176">
                  <a:moveTo>
                    <a:pt x="0" y="0"/>
                  </a:moveTo>
                  <a:cubicBezTo>
                    <a:pt x="100" y="34"/>
                    <a:pt x="404" y="200"/>
                    <a:pt x="600" y="204"/>
                  </a:cubicBezTo>
                  <a:cubicBezTo>
                    <a:pt x="796" y="208"/>
                    <a:pt x="1056" y="61"/>
                    <a:pt x="1176" y="24"/>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612" name="Google Shape;612;p63"/>
            <p:cNvCxnSpPr/>
            <p:nvPr/>
          </p:nvCxnSpPr>
          <p:spPr>
            <a:xfrm>
              <a:off x="748" y="2160"/>
              <a:ext cx="392" cy="0"/>
            </a:xfrm>
            <a:prstGeom prst="straightConnector1">
              <a:avLst/>
            </a:prstGeom>
            <a:noFill/>
            <a:ln cap="flat" cmpd="sng" w="31750">
              <a:solidFill>
                <a:srgbClr val="FF3300"/>
              </a:solidFill>
              <a:prstDash val="solid"/>
              <a:round/>
              <a:headEnd len="med" w="med" type="stealth"/>
              <a:tailEnd len="med" w="med" type="stealth"/>
            </a:ln>
          </p:spPr>
        </p:cxnSp>
        <p:cxnSp>
          <p:nvCxnSpPr>
            <p:cNvPr id="613" name="Google Shape;613;p63"/>
            <p:cNvCxnSpPr/>
            <p:nvPr/>
          </p:nvCxnSpPr>
          <p:spPr>
            <a:xfrm>
              <a:off x="2304" y="2160"/>
              <a:ext cx="480" cy="0"/>
            </a:xfrm>
            <a:prstGeom prst="straightConnector1">
              <a:avLst/>
            </a:prstGeom>
            <a:noFill/>
            <a:ln cap="flat" cmpd="sng" w="31750">
              <a:solidFill>
                <a:srgbClr val="FF3300"/>
              </a:solidFill>
              <a:prstDash val="solid"/>
              <a:round/>
              <a:headEnd len="med" w="med" type="stealth"/>
              <a:tailEnd len="med" w="med" type="stealth"/>
            </a:ln>
          </p:spPr>
        </p:cxnSp>
        <p:cxnSp>
          <p:nvCxnSpPr>
            <p:cNvPr id="614" name="Google Shape;614;p63"/>
            <p:cNvCxnSpPr/>
            <p:nvPr/>
          </p:nvCxnSpPr>
          <p:spPr>
            <a:xfrm>
              <a:off x="3168" y="2160"/>
              <a:ext cx="288" cy="0"/>
            </a:xfrm>
            <a:prstGeom prst="straightConnector1">
              <a:avLst/>
            </a:prstGeom>
            <a:noFill/>
            <a:ln cap="flat" cmpd="sng" w="31750">
              <a:solidFill>
                <a:srgbClr val="FF3300"/>
              </a:solidFill>
              <a:prstDash val="solid"/>
              <a:round/>
              <a:headEnd len="med" w="med" type="stealth"/>
              <a:tailEnd len="med" w="med" type="stealth"/>
            </a:ln>
          </p:spPr>
        </p:cxnSp>
        <p:sp>
          <p:nvSpPr>
            <p:cNvPr id="615" name="Google Shape;615;p63"/>
            <p:cNvSpPr/>
            <p:nvPr/>
          </p:nvSpPr>
          <p:spPr>
            <a:xfrm>
              <a:off x="552" y="2286"/>
              <a:ext cx="3066" cy="450"/>
            </a:xfrm>
            <a:custGeom>
              <a:rect b="b" l="l" r="r" t="t"/>
              <a:pathLst>
                <a:path extrusionOk="0" h="450" w="3066">
                  <a:moveTo>
                    <a:pt x="0" y="36"/>
                  </a:moveTo>
                  <a:cubicBezTo>
                    <a:pt x="256" y="104"/>
                    <a:pt x="1031" y="450"/>
                    <a:pt x="1542" y="444"/>
                  </a:cubicBezTo>
                  <a:cubicBezTo>
                    <a:pt x="2053" y="438"/>
                    <a:pt x="2749" y="92"/>
                    <a:pt x="3066" y="0"/>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6" name="Google Shape;616;p63"/>
            <p:cNvSpPr txBox="1"/>
            <p:nvPr/>
          </p:nvSpPr>
          <p:spPr>
            <a:xfrm>
              <a:off x="4332" y="2233"/>
              <a:ext cx="1428"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3300"/>
                  </a:solidFill>
                  <a:latin typeface="Arial"/>
                  <a:ea typeface="Arial"/>
                  <a:cs typeface="Arial"/>
                  <a:sym typeface="Arial"/>
                </a:rPr>
                <a:t>protein-protein interactions</a:t>
              </a:r>
              <a:endParaRPr sz="1800">
                <a:solidFill>
                  <a:srgbClr val="66FF33"/>
                </a:solidFill>
                <a:latin typeface="Arial"/>
                <a:ea typeface="Arial"/>
                <a:cs typeface="Arial"/>
                <a:sym typeface="Arial"/>
              </a:endParaRPr>
            </a:p>
          </p:txBody>
        </p:sp>
      </p:grpSp>
      <p:grpSp>
        <p:nvGrpSpPr>
          <p:cNvPr id="617" name="Google Shape;617;p63"/>
          <p:cNvGrpSpPr/>
          <p:nvPr/>
        </p:nvGrpSpPr>
        <p:grpSpPr>
          <a:xfrm>
            <a:off x="304800" y="1270000"/>
            <a:ext cx="8204200" cy="1866900"/>
            <a:chOff x="192" y="960"/>
            <a:chExt cx="5168" cy="1411"/>
          </a:xfrm>
        </p:grpSpPr>
        <p:grpSp>
          <p:nvGrpSpPr>
            <p:cNvPr id="618" name="Google Shape;618;p63"/>
            <p:cNvGrpSpPr/>
            <p:nvPr/>
          </p:nvGrpSpPr>
          <p:grpSpPr>
            <a:xfrm>
              <a:off x="192" y="1680"/>
              <a:ext cx="5168" cy="691"/>
              <a:chOff x="192" y="1680"/>
              <a:chExt cx="5168" cy="691"/>
            </a:xfrm>
          </p:grpSpPr>
          <p:grpSp>
            <p:nvGrpSpPr>
              <p:cNvPr id="619" name="Google Shape;619;p63"/>
              <p:cNvGrpSpPr/>
              <p:nvPr/>
            </p:nvGrpSpPr>
            <p:grpSpPr>
              <a:xfrm>
                <a:off x="192" y="1680"/>
                <a:ext cx="3907" cy="691"/>
                <a:chOff x="192" y="1200"/>
                <a:chExt cx="3907" cy="691"/>
              </a:xfrm>
            </p:grpSpPr>
            <p:pic>
              <p:nvPicPr>
                <p:cNvPr descr="trace_one" id="620" name="Google Shape;620;p63"/>
                <p:cNvPicPr preferRelativeResize="0"/>
                <p:nvPr/>
              </p:nvPicPr>
              <p:blipFill rotWithShape="1">
                <a:blip r:embed="rId3">
                  <a:alphaModFix/>
                </a:blip>
                <a:srcRect b="0" l="0" r="0" t="0"/>
                <a:stretch/>
              </p:blipFill>
              <p:spPr>
                <a:xfrm>
                  <a:off x="192" y="1200"/>
                  <a:ext cx="691" cy="691"/>
                </a:xfrm>
                <a:prstGeom prst="rect">
                  <a:avLst/>
                </a:prstGeom>
                <a:noFill/>
                <a:ln>
                  <a:noFill/>
                </a:ln>
              </p:spPr>
            </p:pic>
            <p:pic>
              <p:nvPicPr>
                <p:cNvPr descr="tracel_four" id="621" name="Google Shape;621;p63"/>
                <p:cNvPicPr preferRelativeResize="0"/>
                <p:nvPr/>
              </p:nvPicPr>
              <p:blipFill rotWithShape="1">
                <a:blip r:embed="rId4">
                  <a:alphaModFix/>
                </a:blip>
                <a:srcRect b="0" l="0" r="0" t="0"/>
                <a:stretch/>
              </p:blipFill>
              <p:spPr>
                <a:xfrm>
                  <a:off x="1776" y="1200"/>
                  <a:ext cx="691" cy="691"/>
                </a:xfrm>
                <a:prstGeom prst="rect">
                  <a:avLst/>
                </a:prstGeom>
                <a:noFill/>
                <a:ln>
                  <a:noFill/>
                </a:ln>
              </p:spPr>
            </p:pic>
            <p:pic>
              <p:nvPicPr>
                <p:cNvPr descr="tracel_five_two" id="622" name="Google Shape;622;p63"/>
                <p:cNvPicPr preferRelativeResize="0"/>
                <p:nvPr/>
              </p:nvPicPr>
              <p:blipFill rotWithShape="1">
                <a:blip r:embed="rId5">
                  <a:alphaModFix/>
                </a:blip>
                <a:srcRect b="0" l="0" r="0" t="0"/>
                <a:stretch/>
              </p:blipFill>
              <p:spPr>
                <a:xfrm>
                  <a:off x="941" y="1200"/>
                  <a:ext cx="691" cy="691"/>
                </a:xfrm>
                <a:prstGeom prst="rect">
                  <a:avLst/>
                </a:prstGeom>
                <a:noFill/>
                <a:ln>
                  <a:noFill/>
                </a:ln>
              </p:spPr>
            </p:pic>
            <p:pic>
              <p:nvPicPr>
                <p:cNvPr descr="tracel_six" id="623" name="Google Shape;623;p63"/>
                <p:cNvPicPr preferRelativeResize="0"/>
                <p:nvPr/>
              </p:nvPicPr>
              <p:blipFill rotWithShape="1">
                <a:blip r:embed="rId6">
                  <a:alphaModFix/>
                </a:blip>
                <a:srcRect b="0" l="0" r="0" t="0"/>
                <a:stretch/>
              </p:blipFill>
              <p:spPr>
                <a:xfrm>
                  <a:off x="2592" y="1200"/>
                  <a:ext cx="691" cy="691"/>
                </a:xfrm>
                <a:prstGeom prst="rect">
                  <a:avLst/>
                </a:prstGeom>
                <a:noFill/>
                <a:ln>
                  <a:noFill/>
                </a:ln>
              </p:spPr>
            </p:pic>
            <p:pic>
              <p:nvPicPr>
                <p:cNvPr descr="tracel_nine" id="624" name="Google Shape;624;p63"/>
                <p:cNvPicPr preferRelativeResize="0"/>
                <p:nvPr/>
              </p:nvPicPr>
              <p:blipFill rotWithShape="1">
                <a:blip r:embed="rId7">
                  <a:alphaModFix/>
                </a:blip>
                <a:srcRect b="0" l="0" r="0" t="0"/>
                <a:stretch/>
              </p:blipFill>
              <p:spPr>
                <a:xfrm>
                  <a:off x="3408" y="1200"/>
                  <a:ext cx="691" cy="691"/>
                </a:xfrm>
                <a:prstGeom prst="rect">
                  <a:avLst/>
                </a:prstGeom>
                <a:noFill/>
                <a:ln>
                  <a:noFill/>
                </a:ln>
              </p:spPr>
            </p:pic>
          </p:grpSp>
          <p:sp>
            <p:nvSpPr>
              <p:cNvPr id="625" name="Google Shape;625;p63"/>
              <p:cNvSpPr txBox="1"/>
              <p:nvPr/>
            </p:nvSpPr>
            <p:spPr>
              <a:xfrm>
                <a:off x="4412" y="1876"/>
                <a:ext cx="948"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PROTEOME</a:t>
                </a:r>
                <a:endParaRPr/>
              </a:p>
            </p:txBody>
          </p:sp>
        </p:grpSp>
        <p:cxnSp>
          <p:nvCxnSpPr>
            <p:cNvPr id="626" name="Google Shape;626;p63"/>
            <p:cNvCxnSpPr/>
            <p:nvPr/>
          </p:nvCxnSpPr>
          <p:spPr>
            <a:xfrm>
              <a:off x="1152" y="1056"/>
              <a:ext cx="192" cy="720"/>
            </a:xfrm>
            <a:prstGeom prst="straightConnector1">
              <a:avLst/>
            </a:prstGeom>
            <a:noFill/>
            <a:ln cap="flat" cmpd="sng" w="12700">
              <a:solidFill>
                <a:schemeClr val="dk1"/>
              </a:solidFill>
              <a:prstDash val="solid"/>
              <a:round/>
              <a:headEnd len="med" w="med" type="none"/>
              <a:tailEnd len="med" w="med" type="triangle"/>
            </a:ln>
          </p:spPr>
        </p:cxnSp>
        <p:cxnSp>
          <p:nvCxnSpPr>
            <p:cNvPr id="627" name="Google Shape;627;p63"/>
            <p:cNvCxnSpPr/>
            <p:nvPr/>
          </p:nvCxnSpPr>
          <p:spPr>
            <a:xfrm flipH="1">
              <a:off x="528" y="1056"/>
              <a:ext cx="432" cy="720"/>
            </a:xfrm>
            <a:prstGeom prst="straightConnector1">
              <a:avLst/>
            </a:prstGeom>
            <a:noFill/>
            <a:ln cap="flat" cmpd="sng" w="12700">
              <a:solidFill>
                <a:schemeClr val="dk1"/>
              </a:solidFill>
              <a:prstDash val="solid"/>
              <a:round/>
              <a:headEnd len="med" w="med" type="none"/>
              <a:tailEnd len="med" w="med" type="triangle"/>
            </a:ln>
          </p:spPr>
        </p:cxnSp>
        <p:cxnSp>
          <p:nvCxnSpPr>
            <p:cNvPr id="628" name="Google Shape;628;p63"/>
            <p:cNvCxnSpPr/>
            <p:nvPr/>
          </p:nvCxnSpPr>
          <p:spPr>
            <a:xfrm>
              <a:off x="2112" y="1056"/>
              <a:ext cx="0" cy="720"/>
            </a:xfrm>
            <a:prstGeom prst="straightConnector1">
              <a:avLst/>
            </a:prstGeom>
            <a:noFill/>
            <a:ln cap="flat" cmpd="sng" w="12700">
              <a:solidFill>
                <a:schemeClr val="dk1"/>
              </a:solidFill>
              <a:prstDash val="solid"/>
              <a:round/>
              <a:headEnd len="med" w="med" type="none"/>
              <a:tailEnd len="med" w="med" type="triangle"/>
            </a:ln>
          </p:spPr>
        </p:cxnSp>
        <p:cxnSp>
          <p:nvCxnSpPr>
            <p:cNvPr id="629" name="Google Shape;629;p63"/>
            <p:cNvCxnSpPr/>
            <p:nvPr/>
          </p:nvCxnSpPr>
          <p:spPr>
            <a:xfrm>
              <a:off x="2688" y="1056"/>
              <a:ext cx="240" cy="720"/>
            </a:xfrm>
            <a:prstGeom prst="straightConnector1">
              <a:avLst/>
            </a:prstGeom>
            <a:noFill/>
            <a:ln cap="flat" cmpd="sng" w="12700">
              <a:solidFill>
                <a:schemeClr val="dk1"/>
              </a:solidFill>
              <a:prstDash val="solid"/>
              <a:round/>
              <a:headEnd len="med" w="med" type="none"/>
              <a:tailEnd len="med" w="med" type="triangle"/>
            </a:ln>
          </p:spPr>
        </p:cxnSp>
        <p:cxnSp>
          <p:nvCxnSpPr>
            <p:cNvPr id="630" name="Google Shape;630;p63"/>
            <p:cNvCxnSpPr/>
            <p:nvPr/>
          </p:nvCxnSpPr>
          <p:spPr>
            <a:xfrm flipH="1">
              <a:off x="3840" y="1056"/>
              <a:ext cx="192" cy="720"/>
            </a:xfrm>
            <a:prstGeom prst="straightConnector1">
              <a:avLst/>
            </a:prstGeom>
            <a:noFill/>
            <a:ln cap="flat" cmpd="sng" w="12700">
              <a:solidFill>
                <a:schemeClr val="dk1"/>
              </a:solidFill>
              <a:prstDash val="solid"/>
              <a:round/>
              <a:headEnd len="med" w="med" type="none"/>
              <a:tailEnd len="med" w="med" type="triangle"/>
            </a:ln>
          </p:spPr>
        </p:cxnSp>
        <p:grpSp>
          <p:nvGrpSpPr>
            <p:cNvPr id="631" name="Google Shape;631;p63"/>
            <p:cNvGrpSpPr/>
            <p:nvPr/>
          </p:nvGrpSpPr>
          <p:grpSpPr>
            <a:xfrm>
              <a:off x="912" y="960"/>
              <a:ext cx="96" cy="96"/>
              <a:chOff x="576" y="1344"/>
              <a:chExt cx="336" cy="96"/>
            </a:xfrm>
          </p:grpSpPr>
          <p:cxnSp>
            <p:nvCxnSpPr>
              <p:cNvPr id="632" name="Google Shape;632;p63"/>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633" name="Google Shape;633;p63"/>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634" name="Google Shape;634;p63"/>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635" name="Google Shape;635;p63"/>
            <p:cNvGrpSpPr/>
            <p:nvPr/>
          </p:nvGrpSpPr>
          <p:grpSpPr>
            <a:xfrm>
              <a:off x="2592" y="960"/>
              <a:ext cx="192" cy="96"/>
              <a:chOff x="576" y="1344"/>
              <a:chExt cx="336" cy="96"/>
            </a:xfrm>
          </p:grpSpPr>
          <p:cxnSp>
            <p:nvCxnSpPr>
              <p:cNvPr id="636" name="Google Shape;636;p63"/>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637" name="Google Shape;637;p63"/>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638" name="Google Shape;638;p63"/>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639" name="Google Shape;639;p63"/>
            <p:cNvGrpSpPr/>
            <p:nvPr/>
          </p:nvGrpSpPr>
          <p:grpSpPr>
            <a:xfrm>
              <a:off x="1968" y="960"/>
              <a:ext cx="240" cy="96"/>
              <a:chOff x="576" y="1344"/>
              <a:chExt cx="336" cy="96"/>
            </a:xfrm>
          </p:grpSpPr>
          <p:cxnSp>
            <p:nvCxnSpPr>
              <p:cNvPr id="640" name="Google Shape;640;p63"/>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641" name="Google Shape;641;p63"/>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642" name="Google Shape;642;p63"/>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643" name="Google Shape;643;p63"/>
            <p:cNvGrpSpPr/>
            <p:nvPr/>
          </p:nvGrpSpPr>
          <p:grpSpPr>
            <a:xfrm>
              <a:off x="1104" y="960"/>
              <a:ext cx="144" cy="96"/>
              <a:chOff x="576" y="1344"/>
              <a:chExt cx="336" cy="96"/>
            </a:xfrm>
          </p:grpSpPr>
          <p:cxnSp>
            <p:nvCxnSpPr>
              <p:cNvPr id="644" name="Google Shape;644;p63"/>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645" name="Google Shape;645;p63"/>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646" name="Google Shape;646;p63"/>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nvGrpSpPr>
            <p:cNvPr id="647" name="Google Shape;647;p63"/>
            <p:cNvGrpSpPr/>
            <p:nvPr/>
          </p:nvGrpSpPr>
          <p:grpSpPr>
            <a:xfrm>
              <a:off x="3984" y="960"/>
              <a:ext cx="144" cy="96"/>
              <a:chOff x="576" y="1344"/>
              <a:chExt cx="336" cy="96"/>
            </a:xfrm>
          </p:grpSpPr>
          <p:cxnSp>
            <p:nvCxnSpPr>
              <p:cNvPr id="648" name="Google Shape;648;p63"/>
              <p:cNvCxnSpPr/>
              <p:nvPr/>
            </p:nvCxnSpPr>
            <p:spPr>
              <a:xfrm>
                <a:off x="576" y="1344"/>
                <a:ext cx="0" cy="96"/>
              </a:xfrm>
              <a:prstGeom prst="straightConnector1">
                <a:avLst/>
              </a:prstGeom>
              <a:noFill/>
              <a:ln cap="flat" cmpd="sng" w="12700">
                <a:solidFill>
                  <a:schemeClr val="dk1"/>
                </a:solidFill>
                <a:prstDash val="solid"/>
                <a:round/>
                <a:headEnd len="med" w="med" type="none"/>
                <a:tailEnd len="med" w="med" type="none"/>
              </a:ln>
            </p:spPr>
          </p:cxnSp>
          <p:cxnSp>
            <p:nvCxnSpPr>
              <p:cNvPr id="649" name="Google Shape;649;p63"/>
              <p:cNvCxnSpPr/>
              <p:nvPr/>
            </p:nvCxnSpPr>
            <p:spPr>
              <a:xfrm>
                <a:off x="576" y="1440"/>
                <a:ext cx="336" cy="0"/>
              </a:xfrm>
              <a:prstGeom prst="straightConnector1">
                <a:avLst/>
              </a:prstGeom>
              <a:noFill/>
              <a:ln cap="flat" cmpd="sng" w="12700">
                <a:solidFill>
                  <a:schemeClr val="dk1"/>
                </a:solidFill>
                <a:prstDash val="solid"/>
                <a:round/>
                <a:headEnd len="med" w="med" type="none"/>
                <a:tailEnd len="med" w="med" type="none"/>
              </a:ln>
            </p:spPr>
          </p:cxnSp>
          <p:cxnSp>
            <p:nvCxnSpPr>
              <p:cNvPr id="650" name="Google Shape;650;p63"/>
              <p:cNvCxnSpPr/>
              <p:nvPr/>
            </p:nvCxnSpPr>
            <p:spPr>
              <a:xfrm>
                <a:off x="912" y="1344"/>
                <a:ext cx="0" cy="96"/>
              </a:xfrm>
              <a:prstGeom prst="straightConnector1">
                <a:avLst/>
              </a:prstGeom>
              <a:noFill/>
              <a:ln cap="flat" cmpd="sng" w="12700">
                <a:solidFill>
                  <a:schemeClr val="dk1"/>
                </a:solidFill>
                <a:prstDash val="solid"/>
                <a:round/>
                <a:headEnd len="med" w="med" type="none"/>
                <a:tailEnd len="med" w="med" type="none"/>
              </a:ln>
            </p:spPr>
          </p:cxnSp>
        </p:grpSp>
      </p:grpSp>
      <p:grpSp>
        <p:nvGrpSpPr>
          <p:cNvPr id="651" name="Google Shape;651;p63"/>
          <p:cNvGrpSpPr/>
          <p:nvPr/>
        </p:nvGrpSpPr>
        <p:grpSpPr>
          <a:xfrm>
            <a:off x="0" y="22225"/>
            <a:ext cx="8358188" cy="1247775"/>
            <a:chOff x="0" y="17"/>
            <a:chExt cx="5265" cy="943"/>
          </a:xfrm>
        </p:grpSpPr>
        <p:sp>
          <p:nvSpPr>
            <p:cNvPr id="652" name="Google Shape;652;p63"/>
            <p:cNvSpPr txBox="1"/>
            <p:nvPr/>
          </p:nvSpPr>
          <p:spPr>
            <a:xfrm>
              <a:off x="4502" y="484"/>
              <a:ext cx="763"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GENOME</a:t>
              </a:r>
              <a:endParaRPr/>
            </a:p>
          </p:txBody>
        </p:sp>
        <p:pic>
          <p:nvPicPr>
            <p:cNvPr id="653" name="Google Shape;653;p63"/>
            <p:cNvPicPr preferRelativeResize="0"/>
            <p:nvPr/>
          </p:nvPicPr>
          <p:blipFill rotWithShape="1">
            <a:blip r:embed="rId8">
              <a:alphaModFix/>
            </a:blip>
            <a:srcRect b="0" l="0" r="0" t="0"/>
            <a:stretch/>
          </p:blipFill>
          <p:spPr>
            <a:xfrm>
              <a:off x="384" y="756"/>
              <a:ext cx="3744" cy="204"/>
            </a:xfrm>
            <a:prstGeom prst="rect">
              <a:avLst/>
            </a:prstGeom>
            <a:noFill/>
            <a:ln>
              <a:noFill/>
            </a:ln>
          </p:spPr>
        </p:pic>
        <p:pic>
          <p:nvPicPr>
            <p:cNvPr id="654" name="Google Shape;654;p63"/>
            <p:cNvPicPr preferRelativeResize="0"/>
            <p:nvPr/>
          </p:nvPicPr>
          <p:blipFill rotWithShape="1">
            <a:blip r:embed="rId9">
              <a:alphaModFix/>
            </a:blip>
            <a:srcRect b="0" l="0" r="0" t="0"/>
            <a:stretch/>
          </p:blipFill>
          <p:spPr>
            <a:xfrm>
              <a:off x="23" y="17"/>
              <a:ext cx="553" cy="740"/>
            </a:xfrm>
            <a:prstGeom prst="rect">
              <a:avLst/>
            </a:prstGeom>
            <a:noFill/>
            <a:ln>
              <a:noFill/>
            </a:ln>
          </p:spPr>
        </p:pic>
        <p:sp>
          <p:nvSpPr>
            <p:cNvPr id="655" name="Google Shape;655;p63"/>
            <p:cNvSpPr/>
            <p:nvPr/>
          </p:nvSpPr>
          <p:spPr>
            <a:xfrm>
              <a:off x="0" y="234"/>
              <a:ext cx="117" cy="165"/>
            </a:xfrm>
            <a:custGeom>
              <a:rect b="b" l="l" r="r" t="t"/>
              <a:pathLst>
                <a:path extrusionOk="0" h="165" w="117">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656" name="Google Shape;656;p63"/>
            <p:cNvGrpSpPr/>
            <p:nvPr/>
          </p:nvGrpSpPr>
          <p:grpSpPr>
            <a:xfrm>
              <a:off x="2544" y="69"/>
              <a:ext cx="1572" cy="699"/>
              <a:chOff x="2544" y="69"/>
              <a:chExt cx="1572" cy="699"/>
            </a:xfrm>
          </p:grpSpPr>
          <p:pic>
            <p:nvPicPr>
              <p:cNvPr id="657" name="Google Shape;657;p63"/>
              <p:cNvPicPr preferRelativeResize="0"/>
              <p:nvPr/>
            </p:nvPicPr>
            <p:blipFill rotWithShape="1">
              <a:blip r:embed="rId10">
                <a:alphaModFix/>
              </a:blip>
              <a:srcRect b="0" l="0" r="0" t="0"/>
              <a:stretch/>
            </p:blipFill>
            <p:spPr>
              <a:xfrm>
                <a:off x="2544" y="128"/>
                <a:ext cx="1572" cy="640"/>
              </a:xfrm>
              <a:prstGeom prst="rect">
                <a:avLst/>
              </a:prstGeom>
              <a:noFill/>
              <a:ln>
                <a:noFill/>
              </a:ln>
            </p:spPr>
          </p:pic>
          <p:sp>
            <p:nvSpPr>
              <p:cNvPr id="658" name="Google Shape;658;p63"/>
              <p:cNvSpPr/>
              <p:nvPr/>
            </p:nvSpPr>
            <p:spPr>
              <a:xfrm>
                <a:off x="2688" y="69"/>
                <a:ext cx="1248" cy="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59" name="Google Shape;659;p63"/>
            <p:cNvGrpSpPr/>
            <p:nvPr/>
          </p:nvGrpSpPr>
          <p:grpSpPr>
            <a:xfrm>
              <a:off x="1116" y="198"/>
              <a:ext cx="900" cy="378"/>
              <a:chOff x="1200" y="192"/>
              <a:chExt cx="900" cy="378"/>
            </a:xfrm>
          </p:grpSpPr>
          <p:pic>
            <p:nvPicPr>
              <p:cNvPr id="660" name="Google Shape;660;p63"/>
              <p:cNvPicPr preferRelativeResize="0"/>
              <p:nvPr/>
            </p:nvPicPr>
            <p:blipFill rotWithShape="1">
              <a:blip r:embed="rId11">
                <a:alphaModFix/>
              </a:blip>
              <a:srcRect b="0" l="0" r="0" t="0"/>
              <a:stretch/>
            </p:blipFill>
            <p:spPr>
              <a:xfrm>
                <a:off x="1200" y="192"/>
                <a:ext cx="900" cy="348"/>
              </a:xfrm>
              <a:prstGeom prst="rect">
                <a:avLst/>
              </a:prstGeom>
              <a:noFill/>
              <a:ln>
                <a:noFill/>
              </a:ln>
            </p:spPr>
          </p:pic>
          <p:sp>
            <p:nvSpPr>
              <p:cNvPr id="661" name="Google Shape;661;p63"/>
              <p:cNvSpPr/>
              <p:nvPr/>
            </p:nvSpPr>
            <p:spPr>
              <a:xfrm>
                <a:off x="1200" y="480"/>
                <a:ext cx="99" cy="69"/>
              </a:xfrm>
              <a:custGeom>
                <a:rect b="b" l="l" r="r" t="t"/>
                <a:pathLst>
                  <a:path extrusionOk="0" h="69" w="9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2" name="Google Shape;662;p63"/>
              <p:cNvSpPr/>
              <p:nvPr/>
            </p:nvSpPr>
            <p:spPr>
              <a:xfrm>
                <a:off x="1510" y="414"/>
                <a:ext cx="110" cy="156"/>
              </a:xfrm>
              <a:custGeom>
                <a:rect b="b" l="l" r="r" t="t"/>
                <a:pathLst>
                  <a:path extrusionOk="0" h="156" w="110">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663" name="Google Shape;663;p63"/>
          <p:cNvGrpSpPr/>
          <p:nvPr/>
        </p:nvGrpSpPr>
        <p:grpSpPr>
          <a:xfrm>
            <a:off x="76200" y="3111500"/>
            <a:ext cx="8888413" cy="2570163"/>
            <a:chOff x="48" y="2352"/>
            <a:chExt cx="5599" cy="1943"/>
          </a:xfrm>
        </p:grpSpPr>
        <p:pic>
          <p:nvPicPr>
            <p:cNvPr descr="Untitled" id="664" name="Google Shape;664;p63"/>
            <p:cNvPicPr preferRelativeResize="0"/>
            <p:nvPr/>
          </p:nvPicPr>
          <p:blipFill rotWithShape="1">
            <a:blip r:embed="rId12">
              <a:alphaModFix/>
            </a:blip>
            <a:srcRect b="31305" l="0" r="0" t="0"/>
            <a:stretch/>
          </p:blipFill>
          <p:spPr>
            <a:xfrm>
              <a:off x="48" y="2976"/>
              <a:ext cx="4272" cy="1319"/>
            </a:xfrm>
            <a:prstGeom prst="rect">
              <a:avLst/>
            </a:prstGeom>
            <a:noFill/>
            <a:ln>
              <a:noFill/>
            </a:ln>
          </p:spPr>
        </p:pic>
        <p:sp>
          <p:nvSpPr>
            <p:cNvPr id="665" name="Google Shape;665;p63"/>
            <p:cNvSpPr/>
            <p:nvPr/>
          </p:nvSpPr>
          <p:spPr>
            <a:xfrm>
              <a:off x="1776" y="4128"/>
              <a:ext cx="816" cy="96"/>
            </a:xfrm>
            <a:prstGeom prst="rect">
              <a:avLst/>
            </a:prstGeom>
            <a:solidFill>
              <a:srgbClr val="CC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Citrate Cycle</a:t>
              </a:r>
              <a:endParaRPr sz="800">
                <a:solidFill>
                  <a:schemeClr val="dk1"/>
                </a:solidFill>
                <a:latin typeface="Arial"/>
                <a:ea typeface="Arial"/>
                <a:cs typeface="Arial"/>
                <a:sym typeface="Arial"/>
              </a:endParaRPr>
            </a:p>
          </p:txBody>
        </p:sp>
        <p:cxnSp>
          <p:nvCxnSpPr>
            <p:cNvPr id="666" name="Google Shape;666;p63"/>
            <p:cNvCxnSpPr/>
            <p:nvPr/>
          </p:nvCxnSpPr>
          <p:spPr>
            <a:xfrm>
              <a:off x="624" y="2352"/>
              <a:ext cx="336" cy="1488"/>
            </a:xfrm>
            <a:prstGeom prst="straightConnector1">
              <a:avLst/>
            </a:prstGeom>
            <a:noFill/>
            <a:ln cap="flat" cmpd="sng" w="12700">
              <a:solidFill>
                <a:srgbClr val="3366FF"/>
              </a:solidFill>
              <a:prstDash val="solid"/>
              <a:round/>
              <a:headEnd len="med" w="med" type="none"/>
              <a:tailEnd len="med" w="med" type="none"/>
            </a:ln>
          </p:spPr>
        </p:cxnSp>
        <p:cxnSp>
          <p:nvCxnSpPr>
            <p:cNvPr id="667" name="Google Shape;667;p63"/>
            <p:cNvCxnSpPr/>
            <p:nvPr/>
          </p:nvCxnSpPr>
          <p:spPr>
            <a:xfrm>
              <a:off x="1248" y="2352"/>
              <a:ext cx="192" cy="1104"/>
            </a:xfrm>
            <a:prstGeom prst="straightConnector1">
              <a:avLst/>
            </a:prstGeom>
            <a:noFill/>
            <a:ln cap="flat" cmpd="sng" w="12700">
              <a:solidFill>
                <a:srgbClr val="3366FF"/>
              </a:solidFill>
              <a:prstDash val="solid"/>
              <a:round/>
              <a:headEnd len="med" w="med" type="none"/>
              <a:tailEnd len="med" w="med" type="none"/>
            </a:ln>
          </p:spPr>
        </p:cxnSp>
        <p:cxnSp>
          <p:nvCxnSpPr>
            <p:cNvPr id="668" name="Google Shape;668;p63"/>
            <p:cNvCxnSpPr/>
            <p:nvPr/>
          </p:nvCxnSpPr>
          <p:spPr>
            <a:xfrm>
              <a:off x="2064" y="2352"/>
              <a:ext cx="0" cy="1008"/>
            </a:xfrm>
            <a:prstGeom prst="straightConnector1">
              <a:avLst/>
            </a:prstGeom>
            <a:noFill/>
            <a:ln cap="flat" cmpd="sng" w="12700">
              <a:solidFill>
                <a:srgbClr val="3366FF"/>
              </a:solidFill>
              <a:prstDash val="solid"/>
              <a:round/>
              <a:headEnd len="med" w="med" type="none"/>
              <a:tailEnd len="med" w="med" type="none"/>
            </a:ln>
          </p:spPr>
        </p:cxnSp>
        <p:cxnSp>
          <p:nvCxnSpPr>
            <p:cNvPr id="669" name="Google Shape;669;p63"/>
            <p:cNvCxnSpPr/>
            <p:nvPr/>
          </p:nvCxnSpPr>
          <p:spPr>
            <a:xfrm flipH="1">
              <a:off x="2736" y="2352"/>
              <a:ext cx="240" cy="816"/>
            </a:xfrm>
            <a:prstGeom prst="straightConnector1">
              <a:avLst/>
            </a:prstGeom>
            <a:noFill/>
            <a:ln cap="flat" cmpd="sng" w="12700">
              <a:solidFill>
                <a:srgbClr val="3366FF"/>
              </a:solidFill>
              <a:prstDash val="solid"/>
              <a:round/>
              <a:headEnd len="med" w="med" type="none"/>
              <a:tailEnd len="med" w="med" type="none"/>
            </a:ln>
          </p:spPr>
        </p:cxnSp>
        <p:cxnSp>
          <p:nvCxnSpPr>
            <p:cNvPr id="670" name="Google Shape;670;p63"/>
            <p:cNvCxnSpPr/>
            <p:nvPr/>
          </p:nvCxnSpPr>
          <p:spPr>
            <a:xfrm flipH="1">
              <a:off x="3312" y="2352"/>
              <a:ext cx="480" cy="1440"/>
            </a:xfrm>
            <a:prstGeom prst="straightConnector1">
              <a:avLst/>
            </a:prstGeom>
            <a:noFill/>
            <a:ln cap="flat" cmpd="sng" w="12700">
              <a:solidFill>
                <a:srgbClr val="3366FF"/>
              </a:solidFill>
              <a:prstDash val="solid"/>
              <a:round/>
              <a:headEnd len="med" w="med" type="none"/>
              <a:tailEnd len="med" w="med" type="none"/>
            </a:ln>
          </p:spPr>
        </p:cxnSp>
        <p:sp>
          <p:nvSpPr>
            <p:cNvPr id="671" name="Google Shape;671;p63"/>
            <p:cNvSpPr txBox="1"/>
            <p:nvPr/>
          </p:nvSpPr>
          <p:spPr>
            <a:xfrm>
              <a:off x="4346" y="3124"/>
              <a:ext cx="1059"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METABOLISM</a:t>
              </a:r>
              <a:endParaRPr/>
            </a:p>
          </p:txBody>
        </p:sp>
        <p:sp>
          <p:nvSpPr>
            <p:cNvPr id="672" name="Google Shape;672;p63"/>
            <p:cNvSpPr txBox="1"/>
            <p:nvPr/>
          </p:nvSpPr>
          <p:spPr>
            <a:xfrm>
              <a:off x="4464" y="3567"/>
              <a:ext cx="1183"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Bio-chemical reactions</a:t>
              </a:r>
              <a:endParaRPr/>
            </a:p>
          </p:txBody>
        </p:sp>
      </p:grpSp>
      <p:sp>
        <p:nvSpPr>
          <p:cNvPr id="673" name="Google Shape;673;p63"/>
          <p:cNvSpPr txBox="1"/>
          <p:nvPr>
            <p:ph idx="4294967295" type="title"/>
          </p:nvPr>
        </p:nvSpPr>
        <p:spPr>
          <a:xfrm>
            <a:off x="685800" y="-1016000"/>
            <a:ext cx="77724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Bio-Map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7" name="Shape 677"/>
        <p:cNvGrpSpPr/>
        <p:nvPr/>
      </p:nvGrpSpPr>
      <p:grpSpPr>
        <a:xfrm>
          <a:off x="0" y="0"/>
          <a:ext cx="0" cy="0"/>
          <a:chOff x="0" y="0"/>
          <a:chExt cx="0" cy="0"/>
        </a:xfrm>
      </p:grpSpPr>
      <p:grpSp>
        <p:nvGrpSpPr>
          <p:cNvPr id="678" name="Google Shape;678;p64"/>
          <p:cNvGrpSpPr/>
          <p:nvPr/>
        </p:nvGrpSpPr>
        <p:grpSpPr>
          <a:xfrm>
            <a:off x="876300" y="2857500"/>
            <a:ext cx="8267700" cy="762000"/>
            <a:chOff x="552" y="2160"/>
            <a:chExt cx="5208" cy="576"/>
          </a:xfrm>
        </p:grpSpPr>
        <p:sp>
          <p:nvSpPr>
            <p:cNvPr id="679" name="Google Shape;679;p64"/>
            <p:cNvSpPr/>
            <p:nvPr/>
          </p:nvSpPr>
          <p:spPr>
            <a:xfrm>
              <a:off x="1326" y="2316"/>
              <a:ext cx="1536" cy="194"/>
            </a:xfrm>
            <a:custGeom>
              <a:rect b="b" l="l" r="r" t="t"/>
              <a:pathLst>
                <a:path extrusionOk="0" h="194" w="1536">
                  <a:moveTo>
                    <a:pt x="0" y="0"/>
                  </a:moveTo>
                  <a:cubicBezTo>
                    <a:pt x="139" y="32"/>
                    <a:pt x="578" y="190"/>
                    <a:pt x="834" y="192"/>
                  </a:cubicBezTo>
                  <a:cubicBezTo>
                    <a:pt x="1090" y="194"/>
                    <a:pt x="1390" y="50"/>
                    <a:pt x="1536" y="12"/>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0" name="Google Shape;680;p64"/>
            <p:cNvSpPr/>
            <p:nvPr/>
          </p:nvSpPr>
          <p:spPr>
            <a:xfrm>
              <a:off x="720" y="2280"/>
              <a:ext cx="1176" cy="208"/>
            </a:xfrm>
            <a:custGeom>
              <a:rect b="b" l="l" r="r" t="t"/>
              <a:pathLst>
                <a:path extrusionOk="0" h="208" w="1176">
                  <a:moveTo>
                    <a:pt x="0" y="0"/>
                  </a:moveTo>
                  <a:cubicBezTo>
                    <a:pt x="100" y="34"/>
                    <a:pt x="404" y="200"/>
                    <a:pt x="600" y="204"/>
                  </a:cubicBezTo>
                  <a:cubicBezTo>
                    <a:pt x="796" y="208"/>
                    <a:pt x="1056" y="61"/>
                    <a:pt x="1176" y="24"/>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681" name="Google Shape;681;p64"/>
            <p:cNvCxnSpPr/>
            <p:nvPr/>
          </p:nvCxnSpPr>
          <p:spPr>
            <a:xfrm>
              <a:off x="748" y="2160"/>
              <a:ext cx="392" cy="0"/>
            </a:xfrm>
            <a:prstGeom prst="straightConnector1">
              <a:avLst/>
            </a:prstGeom>
            <a:noFill/>
            <a:ln cap="flat" cmpd="sng" w="31750">
              <a:solidFill>
                <a:srgbClr val="FF3300"/>
              </a:solidFill>
              <a:prstDash val="solid"/>
              <a:round/>
              <a:headEnd len="med" w="med" type="stealth"/>
              <a:tailEnd len="med" w="med" type="stealth"/>
            </a:ln>
          </p:spPr>
        </p:cxnSp>
        <p:cxnSp>
          <p:nvCxnSpPr>
            <p:cNvPr id="682" name="Google Shape;682;p64"/>
            <p:cNvCxnSpPr/>
            <p:nvPr/>
          </p:nvCxnSpPr>
          <p:spPr>
            <a:xfrm>
              <a:off x="2304" y="2160"/>
              <a:ext cx="480" cy="0"/>
            </a:xfrm>
            <a:prstGeom prst="straightConnector1">
              <a:avLst/>
            </a:prstGeom>
            <a:noFill/>
            <a:ln cap="flat" cmpd="sng" w="31750">
              <a:solidFill>
                <a:srgbClr val="FF3300"/>
              </a:solidFill>
              <a:prstDash val="solid"/>
              <a:round/>
              <a:headEnd len="med" w="med" type="stealth"/>
              <a:tailEnd len="med" w="med" type="stealth"/>
            </a:ln>
          </p:spPr>
        </p:cxnSp>
        <p:cxnSp>
          <p:nvCxnSpPr>
            <p:cNvPr id="683" name="Google Shape;683;p64"/>
            <p:cNvCxnSpPr/>
            <p:nvPr/>
          </p:nvCxnSpPr>
          <p:spPr>
            <a:xfrm>
              <a:off x="3168" y="2160"/>
              <a:ext cx="288" cy="0"/>
            </a:xfrm>
            <a:prstGeom prst="straightConnector1">
              <a:avLst/>
            </a:prstGeom>
            <a:noFill/>
            <a:ln cap="flat" cmpd="sng" w="31750">
              <a:solidFill>
                <a:srgbClr val="FF3300"/>
              </a:solidFill>
              <a:prstDash val="solid"/>
              <a:round/>
              <a:headEnd len="med" w="med" type="stealth"/>
              <a:tailEnd len="med" w="med" type="stealth"/>
            </a:ln>
          </p:spPr>
        </p:cxnSp>
        <p:sp>
          <p:nvSpPr>
            <p:cNvPr id="684" name="Google Shape;684;p64"/>
            <p:cNvSpPr/>
            <p:nvPr/>
          </p:nvSpPr>
          <p:spPr>
            <a:xfrm>
              <a:off x="552" y="2286"/>
              <a:ext cx="3066" cy="450"/>
            </a:xfrm>
            <a:custGeom>
              <a:rect b="b" l="l" r="r" t="t"/>
              <a:pathLst>
                <a:path extrusionOk="0" h="450" w="3066">
                  <a:moveTo>
                    <a:pt x="0" y="36"/>
                  </a:moveTo>
                  <a:cubicBezTo>
                    <a:pt x="256" y="104"/>
                    <a:pt x="1031" y="450"/>
                    <a:pt x="1542" y="444"/>
                  </a:cubicBezTo>
                  <a:cubicBezTo>
                    <a:pt x="2053" y="438"/>
                    <a:pt x="2749" y="92"/>
                    <a:pt x="3066" y="0"/>
                  </a:cubicBezTo>
                </a:path>
              </a:pathLst>
            </a:custGeom>
            <a:noFill/>
            <a:ln cap="flat" cmpd="sng" w="317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5" name="Google Shape;685;p64"/>
            <p:cNvSpPr txBox="1"/>
            <p:nvPr/>
          </p:nvSpPr>
          <p:spPr>
            <a:xfrm>
              <a:off x="4332" y="2233"/>
              <a:ext cx="1428" cy="48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3300"/>
                  </a:solidFill>
                  <a:latin typeface="Arial"/>
                  <a:ea typeface="Arial"/>
                  <a:cs typeface="Arial"/>
                  <a:sym typeface="Arial"/>
                </a:rPr>
                <a:t>protein-protein interactions</a:t>
              </a:r>
              <a:endParaRPr sz="1800">
                <a:solidFill>
                  <a:srgbClr val="66FF33"/>
                </a:solidFill>
                <a:latin typeface="Arial"/>
                <a:ea typeface="Arial"/>
                <a:cs typeface="Arial"/>
                <a:sym typeface="Arial"/>
              </a:endParaRPr>
            </a:p>
          </p:txBody>
        </p:sp>
      </p:grpSp>
      <p:grpSp>
        <p:nvGrpSpPr>
          <p:cNvPr id="686" name="Google Shape;686;p64"/>
          <p:cNvGrpSpPr/>
          <p:nvPr/>
        </p:nvGrpSpPr>
        <p:grpSpPr>
          <a:xfrm>
            <a:off x="304800" y="2222500"/>
            <a:ext cx="8204200" cy="914400"/>
            <a:chOff x="192" y="1680"/>
            <a:chExt cx="5168" cy="691"/>
          </a:xfrm>
        </p:grpSpPr>
        <p:grpSp>
          <p:nvGrpSpPr>
            <p:cNvPr id="687" name="Google Shape;687;p64"/>
            <p:cNvGrpSpPr/>
            <p:nvPr/>
          </p:nvGrpSpPr>
          <p:grpSpPr>
            <a:xfrm>
              <a:off x="192" y="1680"/>
              <a:ext cx="3907" cy="691"/>
              <a:chOff x="192" y="1200"/>
              <a:chExt cx="3907" cy="691"/>
            </a:xfrm>
          </p:grpSpPr>
          <p:pic>
            <p:nvPicPr>
              <p:cNvPr descr="trace_one" id="688" name="Google Shape;688;p64"/>
              <p:cNvPicPr preferRelativeResize="0"/>
              <p:nvPr/>
            </p:nvPicPr>
            <p:blipFill rotWithShape="1">
              <a:blip r:embed="rId3">
                <a:alphaModFix/>
              </a:blip>
              <a:srcRect b="0" l="0" r="0" t="0"/>
              <a:stretch/>
            </p:blipFill>
            <p:spPr>
              <a:xfrm>
                <a:off x="192" y="1200"/>
                <a:ext cx="691" cy="691"/>
              </a:xfrm>
              <a:prstGeom prst="rect">
                <a:avLst/>
              </a:prstGeom>
              <a:noFill/>
              <a:ln>
                <a:noFill/>
              </a:ln>
            </p:spPr>
          </p:pic>
          <p:pic>
            <p:nvPicPr>
              <p:cNvPr descr="tracel_four" id="689" name="Google Shape;689;p64"/>
              <p:cNvPicPr preferRelativeResize="0"/>
              <p:nvPr/>
            </p:nvPicPr>
            <p:blipFill rotWithShape="1">
              <a:blip r:embed="rId4">
                <a:alphaModFix/>
              </a:blip>
              <a:srcRect b="0" l="0" r="0" t="0"/>
              <a:stretch/>
            </p:blipFill>
            <p:spPr>
              <a:xfrm>
                <a:off x="1776" y="1200"/>
                <a:ext cx="691" cy="691"/>
              </a:xfrm>
              <a:prstGeom prst="rect">
                <a:avLst/>
              </a:prstGeom>
              <a:noFill/>
              <a:ln>
                <a:noFill/>
              </a:ln>
            </p:spPr>
          </p:pic>
          <p:pic>
            <p:nvPicPr>
              <p:cNvPr descr="tracel_five_two" id="690" name="Google Shape;690;p64"/>
              <p:cNvPicPr preferRelativeResize="0"/>
              <p:nvPr/>
            </p:nvPicPr>
            <p:blipFill rotWithShape="1">
              <a:blip r:embed="rId5">
                <a:alphaModFix/>
              </a:blip>
              <a:srcRect b="0" l="0" r="0" t="0"/>
              <a:stretch/>
            </p:blipFill>
            <p:spPr>
              <a:xfrm>
                <a:off x="941" y="1200"/>
                <a:ext cx="691" cy="691"/>
              </a:xfrm>
              <a:prstGeom prst="rect">
                <a:avLst/>
              </a:prstGeom>
              <a:noFill/>
              <a:ln>
                <a:noFill/>
              </a:ln>
            </p:spPr>
          </p:pic>
          <p:pic>
            <p:nvPicPr>
              <p:cNvPr descr="tracel_six" id="691" name="Google Shape;691;p64"/>
              <p:cNvPicPr preferRelativeResize="0"/>
              <p:nvPr/>
            </p:nvPicPr>
            <p:blipFill rotWithShape="1">
              <a:blip r:embed="rId6">
                <a:alphaModFix/>
              </a:blip>
              <a:srcRect b="0" l="0" r="0" t="0"/>
              <a:stretch/>
            </p:blipFill>
            <p:spPr>
              <a:xfrm>
                <a:off x="2592" y="1200"/>
                <a:ext cx="691" cy="691"/>
              </a:xfrm>
              <a:prstGeom prst="rect">
                <a:avLst/>
              </a:prstGeom>
              <a:noFill/>
              <a:ln>
                <a:noFill/>
              </a:ln>
            </p:spPr>
          </p:pic>
          <p:pic>
            <p:nvPicPr>
              <p:cNvPr descr="tracel_nine" id="692" name="Google Shape;692;p64"/>
              <p:cNvPicPr preferRelativeResize="0"/>
              <p:nvPr/>
            </p:nvPicPr>
            <p:blipFill rotWithShape="1">
              <a:blip r:embed="rId7">
                <a:alphaModFix/>
              </a:blip>
              <a:srcRect b="0" l="0" r="0" t="0"/>
              <a:stretch/>
            </p:blipFill>
            <p:spPr>
              <a:xfrm>
                <a:off x="3408" y="1200"/>
                <a:ext cx="691" cy="691"/>
              </a:xfrm>
              <a:prstGeom prst="rect">
                <a:avLst/>
              </a:prstGeom>
              <a:noFill/>
              <a:ln>
                <a:noFill/>
              </a:ln>
            </p:spPr>
          </p:pic>
        </p:grpSp>
        <p:sp>
          <p:nvSpPr>
            <p:cNvPr id="693" name="Google Shape;693;p64"/>
            <p:cNvSpPr txBox="1"/>
            <p:nvPr/>
          </p:nvSpPr>
          <p:spPr>
            <a:xfrm>
              <a:off x="4412" y="1876"/>
              <a:ext cx="948" cy="27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PROTEOME</a:t>
              </a:r>
              <a:endParaRPr/>
            </a:p>
          </p:txBody>
        </p:sp>
      </p:grpSp>
      <p:sp>
        <p:nvSpPr>
          <p:cNvPr id="694" name="Google Shape;694;p6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METABOLIC NETWORK</a:t>
            </a:r>
            <a:endParaRPr/>
          </a:p>
        </p:txBody>
      </p:sp>
      <p:sp>
        <p:nvSpPr>
          <p:cNvPr id="695" name="Google Shape;695;p64"/>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grpSp>
        <p:nvGrpSpPr>
          <p:cNvPr id="700" name="Google Shape;700;p65"/>
          <p:cNvGrpSpPr/>
          <p:nvPr/>
        </p:nvGrpSpPr>
        <p:grpSpPr>
          <a:xfrm>
            <a:off x="152400" y="2032000"/>
            <a:ext cx="3657600" cy="2730500"/>
            <a:chOff x="2995" y="816"/>
            <a:chExt cx="2717" cy="2370"/>
          </a:xfrm>
        </p:grpSpPr>
        <p:pic>
          <p:nvPicPr>
            <p:cNvPr id="701" name="Google Shape;701;p65"/>
            <p:cNvPicPr preferRelativeResize="0"/>
            <p:nvPr/>
          </p:nvPicPr>
          <p:blipFill rotWithShape="1">
            <a:blip r:embed="rId3">
              <a:alphaModFix/>
            </a:blip>
            <a:srcRect b="0" l="0" r="0" t="0"/>
            <a:stretch/>
          </p:blipFill>
          <p:spPr>
            <a:xfrm>
              <a:off x="3493" y="2736"/>
              <a:ext cx="1979" cy="450"/>
            </a:xfrm>
            <a:prstGeom prst="rect">
              <a:avLst/>
            </a:prstGeom>
            <a:noFill/>
            <a:ln>
              <a:noFill/>
            </a:ln>
          </p:spPr>
        </p:pic>
        <p:pic>
          <p:nvPicPr>
            <p:cNvPr id="702" name="Google Shape;702;p65"/>
            <p:cNvPicPr preferRelativeResize="0"/>
            <p:nvPr/>
          </p:nvPicPr>
          <p:blipFill rotWithShape="1">
            <a:blip r:embed="rId4">
              <a:alphaModFix/>
            </a:blip>
            <a:srcRect b="46529" l="0" r="0" t="0"/>
            <a:stretch/>
          </p:blipFill>
          <p:spPr>
            <a:xfrm>
              <a:off x="2995" y="816"/>
              <a:ext cx="2717" cy="1649"/>
            </a:xfrm>
            <a:prstGeom prst="rect">
              <a:avLst/>
            </a:prstGeom>
            <a:noFill/>
            <a:ln>
              <a:noFill/>
            </a:ln>
          </p:spPr>
        </p:pic>
      </p:grpSp>
      <p:sp>
        <p:nvSpPr>
          <p:cNvPr id="703" name="Google Shape;703;p65"/>
          <p:cNvSpPr txBox="1"/>
          <p:nvPr/>
        </p:nvSpPr>
        <p:spPr>
          <a:xfrm>
            <a:off x="593725" y="5349875"/>
            <a:ext cx="8756650" cy="40005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H. Jeong, S.P. Mason, A.-L. Barabasi, Z.N. Oltvai, Nature 411, 41-42 (2001)</a:t>
            </a:r>
            <a:endParaRPr sz="1800">
              <a:solidFill>
                <a:schemeClr val="dk1"/>
              </a:solidFill>
              <a:latin typeface="Arial"/>
              <a:ea typeface="Arial"/>
              <a:cs typeface="Arial"/>
              <a:sym typeface="Arial"/>
            </a:endParaRPr>
          </a:p>
        </p:txBody>
      </p:sp>
      <p:pic>
        <p:nvPicPr>
          <p:cNvPr id="704" name="Google Shape;704;p65"/>
          <p:cNvPicPr preferRelativeResize="0"/>
          <p:nvPr/>
        </p:nvPicPr>
        <p:blipFill rotWithShape="1">
          <a:blip r:embed="rId5">
            <a:alphaModFix/>
          </a:blip>
          <a:srcRect b="0" l="0" r="0" t="0"/>
          <a:stretch/>
        </p:blipFill>
        <p:spPr>
          <a:xfrm>
            <a:off x="3886200" y="698500"/>
            <a:ext cx="5181600" cy="4298950"/>
          </a:xfrm>
          <a:prstGeom prst="rect">
            <a:avLst/>
          </a:prstGeom>
          <a:noFill/>
          <a:ln>
            <a:noFill/>
          </a:ln>
        </p:spPr>
      </p:pic>
      <p:sp>
        <p:nvSpPr>
          <p:cNvPr id="705" name="Google Shape;705;p65"/>
          <p:cNvSpPr txBox="1"/>
          <p:nvPr>
            <p:ph idx="4294967295" type="title"/>
          </p:nvPr>
        </p:nvSpPr>
        <p:spPr>
          <a:xfrm>
            <a:off x="685800" y="-1143000"/>
            <a:ext cx="77724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Prot P(k)</a:t>
            </a:r>
            <a:endParaRPr/>
          </a:p>
        </p:txBody>
      </p:sp>
      <p:sp>
        <p:nvSpPr>
          <p:cNvPr id="706" name="Google Shape;706;p65"/>
          <p:cNvSpPr txBox="1"/>
          <p:nvPr/>
        </p:nvSpPr>
        <p:spPr>
          <a:xfrm>
            <a:off x="0" y="952500"/>
            <a:ext cx="4876800" cy="538163"/>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None/>
            </a:pPr>
            <a:r>
              <a:rPr lang="en-US" sz="2000" u="sng">
                <a:solidFill>
                  <a:srgbClr val="0000FF"/>
                </a:solidFill>
                <a:latin typeface="Arial"/>
                <a:ea typeface="Arial"/>
                <a:cs typeface="Arial"/>
                <a:sym typeface="Arial"/>
              </a:rPr>
              <a:t>Nodes</a:t>
            </a:r>
            <a:r>
              <a:rPr lang="en-US" sz="20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proteins                         </a:t>
            </a:r>
            <a:endParaRPr/>
          </a:p>
          <a:p>
            <a:pPr indent="0" lvl="0" marL="0" marR="0" rtl="0" algn="l">
              <a:lnSpc>
                <a:spcPct val="70000"/>
              </a:lnSpc>
              <a:spcBef>
                <a:spcPts val="0"/>
              </a:spcBef>
              <a:spcAft>
                <a:spcPts val="0"/>
              </a:spcAft>
              <a:buNone/>
            </a:pPr>
            <a:r>
              <a:rPr lang="en-US" sz="2000" u="sng">
                <a:solidFill>
                  <a:srgbClr val="008000"/>
                </a:solidFill>
                <a:latin typeface="Arial"/>
                <a:ea typeface="Arial"/>
                <a:cs typeface="Arial"/>
                <a:sym typeface="Arial"/>
              </a:rPr>
              <a:t>Links</a:t>
            </a:r>
            <a:r>
              <a:rPr lang="en-US" sz="20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physical interactions-binding </a:t>
            </a:r>
            <a:endParaRPr sz="2000">
              <a:solidFill>
                <a:schemeClr val="dk1"/>
              </a:solidFill>
              <a:latin typeface="Arial"/>
              <a:ea typeface="Arial"/>
              <a:cs typeface="Arial"/>
              <a:sym typeface="Arial"/>
            </a:endParaRPr>
          </a:p>
        </p:txBody>
      </p:sp>
      <p:sp>
        <p:nvSpPr>
          <p:cNvPr id="707" name="Google Shape;707;p6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TOPOLOGY OF THE PROTEIN NETWORK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1" name="Shape 711"/>
        <p:cNvGrpSpPr/>
        <p:nvPr/>
      </p:nvGrpSpPr>
      <p:grpSpPr>
        <a:xfrm>
          <a:off x="0" y="0"/>
          <a:ext cx="0" cy="0"/>
          <a:chOff x="0" y="0"/>
          <a:chExt cx="0" cy="0"/>
        </a:xfrm>
      </p:grpSpPr>
      <p:pic>
        <p:nvPicPr>
          <p:cNvPr id="712" name="Google Shape;712;p66"/>
          <p:cNvPicPr preferRelativeResize="0"/>
          <p:nvPr/>
        </p:nvPicPr>
        <p:blipFill rotWithShape="1">
          <a:blip r:embed="rId3">
            <a:alphaModFix/>
          </a:blip>
          <a:srcRect b="0" l="0" r="0" t="0"/>
          <a:stretch/>
        </p:blipFill>
        <p:spPr>
          <a:xfrm>
            <a:off x="1066800" y="3746500"/>
            <a:ext cx="2819400" cy="1495425"/>
          </a:xfrm>
          <a:prstGeom prst="rect">
            <a:avLst/>
          </a:prstGeom>
          <a:noFill/>
          <a:ln>
            <a:noFill/>
          </a:ln>
        </p:spPr>
      </p:pic>
      <p:pic>
        <p:nvPicPr>
          <p:cNvPr descr="map_full" id="713" name="Google Shape;713;p66"/>
          <p:cNvPicPr preferRelativeResize="0"/>
          <p:nvPr/>
        </p:nvPicPr>
        <p:blipFill rotWithShape="1">
          <a:blip r:embed="rId4">
            <a:alphaModFix/>
          </a:blip>
          <a:srcRect b="0" l="0" r="0" t="0"/>
          <a:stretch/>
        </p:blipFill>
        <p:spPr>
          <a:xfrm>
            <a:off x="228600" y="203200"/>
            <a:ext cx="4724400" cy="3606800"/>
          </a:xfrm>
          <a:prstGeom prst="rect">
            <a:avLst/>
          </a:prstGeom>
          <a:noFill/>
          <a:ln>
            <a:noFill/>
          </a:ln>
        </p:spPr>
      </p:pic>
      <p:sp>
        <p:nvSpPr>
          <p:cNvPr id="714" name="Google Shape;714;p66"/>
          <p:cNvSpPr txBox="1"/>
          <p:nvPr/>
        </p:nvSpPr>
        <p:spPr>
          <a:xfrm>
            <a:off x="0" y="0"/>
            <a:ext cx="13684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CC0000"/>
                </a:solidFill>
                <a:latin typeface="Arial"/>
                <a:ea typeface="Arial"/>
                <a:cs typeface="Arial"/>
                <a:sym typeface="Arial"/>
              </a:rPr>
              <a:t>C. Elegans</a:t>
            </a:r>
            <a:endParaRPr/>
          </a:p>
        </p:txBody>
      </p:sp>
      <p:sp>
        <p:nvSpPr>
          <p:cNvPr id="715" name="Google Shape;715;p66"/>
          <p:cNvSpPr txBox="1"/>
          <p:nvPr/>
        </p:nvSpPr>
        <p:spPr>
          <a:xfrm>
            <a:off x="1265238" y="5334000"/>
            <a:ext cx="2392362"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Li </a:t>
            </a:r>
            <a:r>
              <a:rPr i="1" lang="en-US" sz="1800">
                <a:solidFill>
                  <a:schemeClr val="dk1"/>
                </a:solidFill>
                <a:latin typeface="Arial"/>
                <a:ea typeface="Arial"/>
                <a:cs typeface="Arial"/>
                <a:sym typeface="Arial"/>
              </a:rPr>
              <a:t>et al.</a:t>
            </a:r>
            <a:r>
              <a:rPr lang="en-US" sz="1800">
                <a:solidFill>
                  <a:schemeClr val="dk1"/>
                </a:solidFill>
                <a:latin typeface="Arial"/>
                <a:ea typeface="Arial"/>
                <a:cs typeface="Arial"/>
                <a:sym typeface="Arial"/>
              </a:rPr>
              <a:t> Science 2004</a:t>
            </a:r>
            <a:endParaRPr/>
          </a:p>
        </p:txBody>
      </p:sp>
      <p:grpSp>
        <p:nvGrpSpPr>
          <p:cNvPr id="716" name="Google Shape;716;p66"/>
          <p:cNvGrpSpPr/>
          <p:nvPr/>
        </p:nvGrpSpPr>
        <p:grpSpPr>
          <a:xfrm>
            <a:off x="4638675" y="0"/>
            <a:ext cx="4581525" cy="5703888"/>
            <a:chOff x="2922" y="0"/>
            <a:chExt cx="2886" cy="4311"/>
          </a:xfrm>
        </p:grpSpPr>
        <p:pic>
          <p:nvPicPr>
            <p:cNvPr id="717" name="Google Shape;717;p66"/>
            <p:cNvPicPr preferRelativeResize="0"/>
            <p:nvPr/>
          </p:nvPicPr>
          <p:blipFill rotWithShape="1">
            <a:blip r:embed="rId5">
              <a:alphaModFix/>
            </a:blip>
            <a:srcRect b="0" l="0" r="0" t="0"/>
            <a:stretch/>
          </p:blipFill>
          <p:spPr>
            <a:xfrm>
              <a:off x="3648" y="2880"/>
              <a:ext cx="1680" cy="1056"/>
            </a:xfrm>
            <a:prstGeom prst="rect">
              <a:avLst/>
            </a:prstGeom>
            <a:noFill/>
            <a:ln>
              <a:noFill/>
            </a:ln>
          </p:spPr>
        </p:pic>
        <p:pic>
          <p:nvPicPr>
            <p:cNvPr id="718" name="Google Shape;718;p66"/>
            <p:cNvPicPr preferRelativeResize="0"/>
            <p:nvPr/>
          </p:nvPicPr>
          <p:blipFill rotWithShape="1">
            <a:blip r:embed="rId6">
              <a:alphaModFix/>
            </a:blip>
            <a:srcRect b="0" l="0" r="0" t="0"/>
            <a:stretch/>
          </p:blipFill>
          <p:spPr>
            <a:xfrm>
              <a:off x="3168" y="146"/>
              <a:ext cx="2640" cy="2608"/>
            </a:xfrm>
            <a:prstGeom prst="rect">
              <a:avLst/>
            </a:prstGeom>
            <a:noFill/>
            <a:ln>
              <a:noFill/>
            </a:ln>
          </p:spPr>
        </p:pic>
        <p:sp>
          <p:nvSpPr>
            <p:cNvPr id="719" name="Google Shape;719;p66"/>
            <p:cNvSpPr txBox="1"/>
            <p:nvPr/>
          </p:nvSpPr>
          <p:spPr>
            <a:xfrm>
              <a:off x="2922" y="0"/>
              <a:ext cx="1048" cy="2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CC0000"/>
                  </a:solidFill>
                  <a:latin typeface="Arial"/>
                  <a:ea typeface="Arial"/>
                  <a:cs typeface="Arial"/>
                  <a:sym typeface="Arial"/>
                </a:rPr>
                <a:t>Drosophila M.</a:t>
              </a:r>
              <a:endParaRPr/>
            </a:p>
          </p:txBody>
        </p:sp>
        <p:sp>
          <p:nvSpPr>
            <p:cNvPr id="720" name="Google Shape;720;p66"/>
            <p:cNvSpPr txBox="1"/>
            <p:nvPr/>
          </p:nvSpPr>
          <p:spPr>
            <a:xfrm>
              <a:off x="3668" y="4032"/>
              <a:ext cx="1660" cy="2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Giot </a:t>
              </a:r>
              <a:r>
                <a:rPr i="1" lang="en-US" sz="1800">
                  <a:solidFill>
                    <a:schemeClr val="dk1"/>
                  </a:solidFill>
                  <a:latin typeface="Arial"/>
                  <a:ea typeface="Arial"/>
                  <a:cs typeface="Arial"/>
                  <a:sym typeface="Arial"/>
                </a:rPr>
                <a:t>et al.</a:t>
              </a:r>
              <a:r>
                <a:rPr lang="en-US" sz="1800">
                  <a:solidFill>
                    <a:schemeClr val="dk1"/>
                  </a:solidFill>
                  <a:latin typeface="Arial"/>
                  <a:ea typeface="Arial"/>
                  <a:cs typeface="Arial"/>
                  <a:sym typeface="Arial"/>
                </a:rPr>
                <a:t> Science 2003</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67"/>
          <p:cNvPicPr preferRelativeResize="0"/>
          <p:nvPr/>
        </p:nvPicPr>
        <p:blipFill rotWithShape="1">
          <a:blip r:embed="rId3">
            <a:alphaModFix/>
          </a:blip>
          <a:srcRect b="0" l="10606" r="0" t="0"/>
          <a:stretch/>
        </p:blipFill>
        <p:spPr>
          <a:xfrm rot="-2866">
            <a:off x="-120650" y="976313"/>
            <a:ext cx="4845050" cy="3786187"/>
          </a:xfrm>
          <a:prstGeom prst="rect">
            <a:avLst/>
          </a:prstGeom>
          <a:noFill/>
          <a:ln>
            <a:noFill/>
          </a:ln>
        </p:spPr>
      </p:pic>
      <p:sp>
        <p:nvSpPr>
          <p:cNvPr id="726" name="Google Shape;726;p67"/>
          <p:cNvSpPr txBox="1"/>
          <p:nvPr/>
        </p:nvSpPr>
        <p:spPr>
          <a:xfrm>
            <a:off x="4487863" y="889000"/>
            <a:ext cx="4732337" cy="687388"/>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None/>
            </a:pPr>
            <a:r>
              <a:rPr lang="en-US" sz="1800">
                <a:solidFill>
                  <a:srgbClr val="FF1221"/>
                </a:solidFill>
                <a:latin typeface="Arial"/>
                <a:ea typeface="Arial"/>
                <a:cs typeface="Arial"/>
                <a:sym typeface="Arial"/>
              </a:rPr>
              <a:t>2,800 Y2H interactions</a:t>
            </a:r>
            <a:endParaRPr/>
          </a:p>
          <a:p>
            <a:pPr indent="0" lvl="0" marL="0" marR="0" rtl="0" algn="l">
              <a:lnSpc>
                <a:spcPct val="70000"/>
              </a:lnSpc>
              <a:spcBef>
                <a:spcPts val="0"/>
              </a:spcBef>
              <a:spcAft>
                <a:spcPts val="0"/>
              </a:spcAft>
              <a:buNone/>
            </a:pPr>
            <a:r>
              <a:rPr lang="en-US" sz="1800">
                <a:solidFill>
                  <a:srgbClr val="1B1AFF"/>
                </a:solidFill>
                <a:latin typeface="Arial"/>
                <a:ea typeface="Arial"/>
                <a:cs typeface="Arial"/>
                <a:sym typeface="Arial"/>
              </a:rPr>
              <a:t>4,100 binary LC interactions</a:t>
            </a:r>
            <a:endParaRPr/>
          </a:p>
          <a:p>
            <a:pPr indent="0" lvl="0" marL="0" marR="0" rtl="0" algn="l">
              <a:lnSpc>
                <a:spcPct val="70000"/>
              </a:lnSpc>
              <a:spcBef>
                <a:spcPts val="0"/>
              </a:spcBef>
              <a:spcAft>
                <a:spcPts val="0"/>
              </a:spcAft>
              <a:buNone/>
            </a:pPr>
            <a:r>
              <a:rPr lang="en-US" sz="1800">
                <a:solidFill>
                  <a:srgbClr val="1B1AFF"/>
                </a:solidFill>
                <a:latin typeface="Arial"/>
                <a:ea typeface="Arial"/>
                <a:cs typeface="Arial"/>
                <a:sym typeface="Arial"/>
              </a:rPr>
              <a:t>(HPRD, MINT, BIND, DIP, MIPS)</a:t>
            </a:r>
            <a:endParaRPr/>
          </a:p>
        </p:txBody>
      </p:sp>
      <p:sp>
        <p:nvSpPr>
          <p:cNvPr id="727" name="Google Shape;727;p67"/>
          <p:cNvSpPr txBox="1"/>
          <p:nvPr/>
        </p:nvSpPr>
        <p:spPr>
          <a:xfrm>
            <a:off x="339725" y="1028700"/>
            <a:ext cx="1009650" cy="368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728" name="Google Shape;728;p67"/>
          <p:cNvPicPr preferRelativeResize="0"/>
          <p:nvPr/>
        </p:nvPicPr>
        <p:blipFill rotWithShape="1">
          <a:blip r:embed="rId4">
            <a:alphaModFix/>
          </a:blip>
          <a:srcRect b="0" l="0" r="0" t="23117"/>
          <a:stretch/>
        </p:blipFill>
        <p:spPr>
          <a:xfrm>
            <a:off x="4648200" y="1714500"/>
            <a:ext cx="4191000" cy="2874963"/>
          </a:xfrm>
          <a:prstGeom prst="rect">
            <a:avLst/>
          </a:prstGeom>
          <a:noFill/>
          <a:ln>
            <a:noFill/>
          </a:ln>
        </p:spPr>
      </p:pic>
      <p:sp>
        <p:nvSpPr>
          <p:cNvPr id="729" name="Google Shape;729;p67"/>
          <p:cNvSpPr txBox="1"/>
          <p:nvPr/>
        </p:nvSpPr>
        <p:spPr>
          <a:xfrm>
            <a:off x="1143000" y="5334000"/>
            <a:ext cx="493236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Rual </a:t>
            </a:r>
            <a:r>
              <a:rPr i="1" lang="en-US" sz="1800">
                <a:solidFill>
                  <a:schemeClr val="dk1"/>
                </a:solidFill>
                <a:latin typeface="Arial"/>
                <a:ea typeface="Arial"/>
                <a:cs typeface="Arial"/>
                <a:sym typeface="Arial"/>
              </a:rPr>
              <a:t>et al.</a:t>
            </a:r>
            <a:r>
              <a:rPr lang="en-US" sz="1800">
                <a:solidFill>
                  <a:schemeClr val="dk1"/>
                </a:solidFill>
                <a:latin typeface="Arial"/>
                <a:ea typeface="Arial"/>
                <a:cs typeface="Arial"/>
                <a:sym typeface="Arial"/>
              </a:rPr>
              <a:t> Nature 2005; Stelze </a:t>
            </a:r>
            <a:r>
              <a:rPr i="1" lang="en-US" sz="1800">
                <a:solidFill>
                  <a:schemeClr val="dk1"/>
                </a:solidFill>
                <a:latin typeface="Arial"/>
                <a:ea typeface="Arial"/>
                <a:cs typeface="Arial"/>
                <a:sym typeface="Arial"/>
              </a:rPr>
              <a:t>et al.</a:t>
            </a:r>
            <a:r>
              <a:rPr lang="en-US" sz="1800">
                <a:solidFill>
                  <a:schemeClr val="dk1"/>
                </a:solidFill>
                <a:latin typeface="Arial"/>
                <a:ea typeface="Arial"/>
                <a:cs typeface="Arial"/>
                <a:sym typeface="Arial"/>
              </a:rPr>
              <a:t> Cell 2005</a:t>
            </a:r>
            <a:endParaRPr/>
          </a:p>
        </p:txBody>
      </p:sp>
      <p:sp>
        <p:nvSpPr>
          <p:cNvPr id="730" name="Google Shape;730;p6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HUMAN INGTERACTION NETWORK</a:t>
            </a:r>
            <a:endParaRPr/>
          </a:p>
        </p:txBody>
      </p:sp>
      <p:sp>
        <p:nvSpPr>
          <p:cNvPr id="731" name="Google Shape;731;p67"/>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nvSpPr>
        <p:spPr>
          <a:xfrm>
            <a:off x="369888" y="735013"/>
            <a:ext cx="2987675" cy="2554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Nodes: </a:t>
            </a:r>
            <a:r>
              <a:rPr b="1" lang="en-US" sz="1600">
                <a:solidFill>
                  <a:srgbClr val="FF0000"/>
                </a:solidFill>
                <a:latin typeface="Helvetica Neue"/>
                <a:ea typeface="Helvetica Neue"/>
                <a:cs typeface="Helvetica Neue"/>
                <a:sym typeface="Helvetica Neue"/>
              </a:rPr>
              <a:t>WWW documents </a:t>
            </a:r>
            <a:r>
              <a:rPr lang="en-US" sz="1600">
                <a:solidFill>
                  <a:schemeClr val="dk1"/>
                </a:solidFill>
                <a:latin typeface="Helvetica Neue"/>
                <a:ea typeface="Helvetica Neue"/>
                <a:cs typeface="Helvetica Neue"/>
                <a:sym typeface="Helvetica Neue"/>
              </a:rPr>
              <a:t>Links:   </a:t>
            </a:r>
            <a:r>
              <a:rPr b="1" lang="en-US" sz="1600">
                <a:solidFill>
                  <a:srgbClr val="FF0000"/>
                </a:solidFill>
                <a:latin typeface="Helvetica Neue"/>
                <a:ea typeface="Helvetica Neue"/>
                <a:cs typeface="Helvetica Neue"/>
                <a:sym typeface="Helvetica Neue"/>
              </a:rPr>
              <a:t>URL links</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Over 3 billion documents</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ROBOT: collects all URL’s found in a document and follows them recursively</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p:txBody>
      </p:sp>
      <p:pic>
        <p:nvPicPr>
          <p:cNvPr descr="small_net_color" id="208" name="Google Shape;208;p32"/>
          <p:cNvPicPr preferRelativeResize="0"/>
          <p:nvPr/>
        </p:nvPicPr>
        <p:blipFill rotWithShape="1">
          <a:blip r:embed="rId3">
            <a:alphaModFix/>
          </a:blip>
          <a:srcRect b="0" l="0" r="0" t="0"/>
          <a:stretch/>
        </p:blipFill>
        <p:spPr>
          <a:xfrm>
            <a:off x="350838" y="2887663"/>
            <a:ext cx="2697162" cy="2513012"/>
          </a:xfrm>
          <a:prstGeom prst="rect">
            <a:avLst/>
          </a:prstGeom>
          <a:noFill/>
          <a:ln>
            <a:noFill/>
          </a:ln>
        </p:spPr>
      </p:pic>
      <p:grpSp>
        <p:nvGrpSpPr>
          <p:cNvPr id="209" name="Google Shape;209;p32"/>
          <p:cNvGrpSpPr/>
          <p:nvPr/>
        </p:nvGrpSpPr>
        <p:grpSpPr>
          <a:xfrm>
            <a:off x="5441950" y="735012"/>
            <a:ext cx="2437901" cy="1854597"/>
            <a:chOff x="3449" y="384"/>
            <a:chExt cx="2113" cy="1556"/>
          </a:xfrm>
        </p:grpSpPr>
        <p:pic>
          <p:nvPicPr>
            <p:cNvPr descr="gaussian" id="210" name="Google Shape;210;p32"/>
            <p:cNvPicPr preferRelativeResize="0"/>
            <p:nvPr/>
          </p:nvPicPr>
          <p:blipFill rotWithShape="1">
            <a:blip r:embed="rId4">
              <a:alphaModFix/>
            </a:blip>
            <a:srcRect b="0" l="0" r="0" t="0"/>
            <a:stretch/>
          </p:blipFill>
          <p:spPr>
            <a:xfrm>
              <a:off x="3449" y="384"/>
              <a:ext cx="1920" cy="1556"/>
            </a:xfrm>
            <a:prstGeom prst="rect">
              <a:avLst/>
            </a:prstGeom>
            <a:noFill/>
            <a:ln>
              <a:noFill/>
            </a:ln>
          </p:spPr>
        </p:pic>
        <p:sp>
          <p:nvSpPr>
            <p:cNvPr id="211" name="Google Shape;211;p32"/>
            <p:cNvSpPr txBox="1"/>
            <p:nvPr/>
          </p:nvSpPr>
          <p:spPr>
            <a:xfrm rot="5412224">
              <a:off x="4902" y="957"/>
              <a:ext cx="1024" cy="2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0000"/>
                  </a:solidFill>
                  <a:latin typeface="Helvetica Neue"/>
                  <a:ea typeface="Helvetica Neue"/>
                  <a:cs typeface="Helvetica Neue"/>
                  <a:sym typeface="Helvetica Neue"/>
                </a:rPr>
                <a:t>Expected</a:t>
              </a:r>
              <a:endParaRPr/>
            </a:p>
          </p:txBody>
        </p:sp>
      </p:grpSp>
      <p:sp>
        <p:nvSpPr>
          <p:cNvPr id="212" name="Google Shape;212;p32"/>
          <p:cNvSpPr txBox="1"/>
          <p:nvPr/>
        </p:nvSpPr>
        <p:spPr>
          <a:xfrm>
            <a:off x="1528763" y="5265738"/>
            <a:ext cx="6248400" cy="2778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R. Albert, H. Jeong, A-L Barabasi, </a:t>
            </a:r>
            <a:r>
              <a:rPr i="1" lang="en-US" sz="1200">
                <a:solidFill>
                  <a:srgbClr val="000000"/>
                </a:solidFill>
                <a:latin typeface="Helvetica Neue"/>
                <a:ea typeface="Helvetica Neue"/>
                <a:cs typeface="Helvetica Neue"/>
                <a:sym typeface="Helvetica Neue"/>
              </a:rPr>
              <a:t>Nature</a:t>
            </a:r>
            <a:r>
              <a:rPr lang="en-US" sz="1200">
                <a:solidFill>
                  <a:srgbClr val="000000"/>
                </a:solidFill>
                <a:latin typeface="Helvetica Neue"/>
                <a:ea typeface="Helvetica Neue"/>
                <a:cs typeface="Helvetica Neue"/>
                <a:sym typeface="Helvetica Neue"/>
              </a:rPr>
              <a:t>, 401 130 (1999).</a:t>
            </a:r>
            <a:endParaRPr/>
          </a:p>
        </p:txBody>
      </p:sp>
      <p:sp>
        <p:nvSpPr>
          <p:cNvPr id="213" name="Google Shape;213;p3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WORLD WIDE WEB</a:t>
            </a:r>
            <a:endParaRPr/>
          </a:p>
        </p:txBody>
      </p:sp>
      <p:sp>
        <p:nvSpPr>
          <p:cNvPr id="214" name="Google Shape;214;p32"/>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pic>
        <p:nvPicPr>
          <p:cNvPr descr="F-SF-Pk-www-ND-marci.jpg" id="215" name="Google Shape;215;p32"/>
          <p:cNvPicPr preferRelativeResize="0"/>
          <p:nvPr/>
        </p:nvPicPr>
        <p:blipFill rotWithShape="1">
          <a:blip r:embed="rId5">
            <a:alphaModFix/>
          </a:blip>
          <a:srcRect b="0" l="0" r="0" t="0"/>
          <a:stretch/>
        </p:blipFill>
        <p:spPr>
          <a:xfrm>
            <a:off x="4177757" y="2589609"/>
            <a:ext cx="4516738" cy="24653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descr="e_1_poster" id="736" name="Google Shape;736;p68"/>
          <p:cNvPicPr preferRelativeResize="0"/>
          <p:nvPr/>
        </p:nvPicPr>
        <p:blipFill rotWithShape="1">
          <a:blip r:embed="rId3">
            <a:alphaModFix/>
          </a:blip>
          <a:srcRect b="0" l="0" r="0" t="0"/>
          <a:stretch/>
        </p:blipFill>
        <p:spPr>
          <a:xfrm>
            <a:off x="0" y="0"/>
            <a:ext cx="9144000" cy="5715000"/>
          </a:xfrm>
          <a:prstGeom prst="rect">
            <a:avLst/>
          </a:prstGeom>
          <a:noFill/>
          <a:ln>
            <a:noFill/>
          </a:ln>
        </p:spPr>
      </p:pic>
      <p:sp>
        <p:nvSpPr>
          <p:cNvPr id="737" name="Google Shape;737;p68"/>
          <p:cNvSpPr txBox="1"/>
          <p:nvPr/>
        </p:nvSpPr>
        <p:spPr>
          <a:xfrm>
            <a:off x="279400" y="623888"/>
            <a:ext cx="2590800" cy="5842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Nodes</a:t>
            </a:r>
            <a:r>
              <a:rPr lang="en-US" sz="1600">
                <a:solidFill>
                  <a:schemeClr val="dk1"/>
                </a:solidFill>
                <a:latin typeface="Helvetica Neue"/>
                <a:ea typeface="Helvetica Neue"/>
                <a:cs typeface="Helvetica Neue"/>
                <a:sym typeface="Helvetica Neue"/>
              </a:rPr>
              <a:t>: actors    </a:t>
            </a:r>
            <a:r>
              <a:rPr lang="en-US" sz="1600" u="sng">
                <a:solidFill>
                  <a:srgbClr val="FF0000"/>
                </a:solidFill>
                <a:latin typeface="Helvetica Neue"/>
                <a:ea typeface="Helvetica Neue"/>
                <a:cs typeface="Helvetica Neue"/>
                <a:sym typeface="Helvetica Neue"/>
              </a:rPr>
              <a:t> </a:t>
            </a:r>
            <a:endParaRPr/>
          </a:p>
          <a:p>
            <a:pPr indent="0" lvl="0" marL="0" marR="0" rtl="0" algn="l">
              <a:spcBef>
                <a:spcPts val="0"/>
              </a:spcBef>
              <a:spcAft>
                <a:spcPts val="0"/>
              </a:spcAft>
              <a:buNone/>
            </a:pPr>
            <a:r>
              <a:rPr b="1" lang="en-US" sz="1600">
                <a:solidFill>
                  <a:srgbClr val="FF0000"/>
                </a:solidFill>
                <a:latin typeface="Helvetica Neue"/>
                <a:ea typeface="Helvetica Neue"/>
                <a:cs typeface="Helvetica Neue"/>
                <a:sym typeface="Helvetica Neue"/>
              </a:rPr>
              <a:t>Links</a:t>
            </a:r>
            <a:r>
              <a:rPr lang="en-US" sz="1600">
                <a:solidFill>
                  <a:schemeClr val="dk1"/>
                </a:solidFill>
                <a:latin typeface="Helvetica Neue"/>
                <a:ea typeface="Helvetica Neue"/>
                <a:cs typeface="Helvetica Neue"/>
                <a:sym typeface="Helvetica Neue"/>
              </a:rPr>
              <a:t>: cast jointly</a:t>
            </a:r>
            <a:endParaRPr/>
          </a:p>
        </p:txBody>
      </p:sp>
      <p:pic>
        <p:nvPicPr>
          <p:cNvPr descr="clapper_3" id="738" name="Google Shape;738;p68"/>
          <p:cNvPicPr preferRelativeResize="0"/>
          <p:nvPr/>
        </p:nvPicPr>
        <p:blipFill rotWithShape="1">
          <a:blip r:embed="rId4">
            <a:alphaModFix/>
          </a:blip>
          <a:srcRect b="0" l="0" r="0" t="0"/>
          <a:stretch/>
        </p:blipFill>
        <p:spPr>
          <a:xfrm>
            <a:off x="4241800" y="612775"/>
            <a:ext cx="3302000" cy="657225"/>
          </a:xfrm>
          <a:prstGeom prst="rect">
            <a:avLst/>
          </a:prstGeom>
          <a:noFill/>
          <a:ln>
            <a:noFill/>
          </a:ln>
        </p:spPr>
      </p:pic>
      <p:sp>
        <p:nvSpPr>
          <p:cNvPr id="739" name="Google Shape;739;p68"/>
          <p:cNvSpPr txBox="1"/>
          <p:nvPr/>
        </p:nvSpPr>
        <p:spPr>
          <a:xfrm>
            <a:off x="1524000" y="3238500"/>
            <a:ext cx="2895600" cy="830263"/>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N = 212,250 actors    </a:t>
            </a:r>
            <a:endParaRPr/>
          </a:p>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〈k〉 = 28.78</a:t>
            </a:r>
            <a:endParaRPr sz="2400">
              <a:solidFill>
                <a:schemeClr val="dk1"/>
              </a:solidFill>
              <a:latin typeface="Helvetica Neue"/>
              <a:ea typeface="Helvetica Neue"/>
              <a:cs typeface="Helvetica Neue"/>
              <a:sym typeface="Helvetica Neue"/>
            </a:endParaRPr>
          </a:p>
        </p:txBody>
      </p:sp>
      <p:sp>
        <p:nvSpPr>
          <p:cNvPr id="740" name="Google Shape;740;p68"/>
          <p:cNvSpPr txBox="1"/>
          <p:nvPr/>
        </p:nvSpPr>
        <p:spPr>
          <a:xfrm>
            <a:off x="1574800" y="4233863"/>
            <a:ext cx="1676400" cy="460375"/>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P(k) ~k-γ</a:t>
            </a:r>
            <a:endParaRPr/>
          </a:p>
        </p:txBody>
      </p:sp>
      <p:pic>
        <p:nvPicPr>
          <p:cNvPr descr="actor" id="741" name="Google Shape;741;p68"/>
          <p:cNvPicPr preferRelativeResize="0"/>
          <p:nvPr/>
        </p:nvPicPr>
        <p:blipFill rotWithShape="1">
          <a:blip r:embed="rId5">
            <a:alphaModFix/>
          </a:blip>
          <a:srcRect b="0" l="0" r="0" t="0"/>
          <a:stretch/>
        </p:blipFill>
        <p:spPr>
          <a:xfrm>
            <a:off x="4419600" y="2667000"/>
            <a:ext cx="3230563" cy="3048000"/>
          </a:xfrm>
          <a:prstGeom prst="rect">
            <a:avLst/>
          </a:prstGeom>
          <a:noFill/>
          <a:ln>
            <a:noFill/>
          </a:ln>
        </p:spPr>
      </p:pic>
      <p:pic>
        <p:nvPicPr>
          <p:cNvPr descr="tom_cruise" id="742" name="Google Shape;742;p68"/>
          <p:cNvPicPr preferRelativeResize="0"/>
          <p:nvPr/>
        </p:nvPicPr>
        <p:blipFill rotWithShape="1">
          <a:blip r:embed="rId6">
            <a:alphaModFix/>
          </a:blip>
          <a:srcRect b="0" l="0" r="0" t="0"/>
          <a:stretch/>
        </p:blipFill>
        <p:spPr>
          <a:xfrm>
            <a:off x="1574800" y="1524000"/>
            <a:ext cx="1225550" cy="1079500"/>
          </a:xfrm>
          <a:prstGeom prst="rect">
            <a:avLst/>
          </a:prstGeom>
          <a:noFill/>
          <a:ln>
            <a:noFill/>
          </a:ln>
        </p:spPr>
      </p:pic>
      <p:pic>
        <p:nvPicPr>
          <p:cNvPr descr="nicole_kidman" id="743" name="Google Shape;743;p68"/>
          <p:cNvPicPr preferRelativeResize="0"/>
          <p:nvPr/>
        </p:nvPicPr>
        <p:blipFill rotWithShape="1">
          <a:blip r:embed="rId7">
            <a:alphaModFix/>
          </a:blip>
          <a:srcRect b="0" l="10616" r="22748" t="0"/>
          <a:stretch/>
        </p:blipFill>
        <p:spPr>
          <a:xfrm>
            <a:off x="6223000" y="1524000"/>
            <a:ext cx="1139825" cy="1079500"/>
          </a:xfrm>
          <a:prstGeom prst="rect">
            <a:avLst/>
          </a:prstGeom>
          <a:noFill/>
          <a:ln>
            <a:noFill/>
          </a:ln>
        </p:spPr>
      </p:pic>
      <p:cxnSp>
        <p:nvCxnSpPr>
          <p:cNvPr id="744" name="Google Shape;744;p68"/>
          <p:cNvCxnSpPr/>
          <p:nvPr/>
        </p:nvCxnSpPr>
        <p:spPr>
          <a:xfrm>
            <a:off x="2794000" y="1651000"/>
            <a:ext cx="3352800" cy="0"/>
          </a:xfrm>
          <a:prstGeom prst="straightConnector1">
            <a:avLst/>
          </a:prstGeom>
          <a:noFill/>
          <a:ln cap="flat" cmpd="sng" w="57150">
            <a:solidFill>
              <a:schemeClr val="dk1"/>
            </a:solidFill>
            <a:prstDash val="solid"/>
            <a:round/>
            <a:headEnd len="med" w="med" type="stealth"/>
            <a:tailEnd len="med" w="med" type="stealth"/>
          </a:ln>
        </p:spPr>
      </p:cxnSp>
      <p:sp>
        <p:nvSpPr>
          <p:cNvPr id="745" name="Google Shape;745;p68"/>
          <p:cNvSpPr txBox="1"/>
          <p:nvPr/>
        </p:nvSpPr>
        <p:spPr>
          <a:xfrm>
            <a:off x="3022600" y="1714500"/>
            <a:ext cx="3048000" cy="83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Helvetica Neue"/>
                <a:ea typeface="Helvetica Neue"/>
                <a:cs typeface="Helvetica Neue"/>
                <a:sym typeface="Helvetica Neue"/>
              </a:rPr>
              <a:t>Days of Thunder </a:t>
            </a:r>
            <a:r>
              <a:rPr i="1" lang="en-US" sz="1600">
                <a:solidFill>
                  <a:schemeClr val="dk1"/>
                </a:solidFill>
                <a:latin typeface="Helvetica Neue"/>
                <a:ea typeface="Helvetica Neue"/>
                <a:cs typeface="Helvetica Neue"/>
                <a:sym typeface="Helvetica Neue"/>
              </a:rPr>
              <a:t>(1990) </a:t>
            </a:r>
            <a:endParaRPr/>
          </a:p>
          <a:p>
            <a:pPr indent="0" lvl="0" marL="0" marR="0" rtl="0" algn="l">
              <a:spcBef>
                <a:spcPts val="0"/>
              </a:spcBef>
              <a:spcAft>
                <a:spcPts val="0"/>
              </a:spcAft>
              <a:buNone/>
            </a:pPr>
            <a:r>
              <a:rPr b="1" i="1" lang="en-US" sz="1600">
                <a:solidFill>
                  <a:schemeClr val="dk1"/>
                </a:solidFill>
                <a:latin typeface="Helvetica Neue"/>
                <a:ea typeface="Helvetica Neue"/>
                <a:cs typeface="Helvetica Neue"/>
                <a:sym typeface="Helvetica Neue"/>
              </a:rPr>
              <a:t>Far and Away     </a:t>
            </a:r>
            <a:r>
              <a:rPr i="1" lang="en-US" sz="1600">
                <a:solidFill>
                  <a:schemeClr val="dk1"/>
                </a:solidFill>
                <a:latin typeface="Helvetica Neue"/>
                <a:ea typeface="Helvetica Neue"/>
                <a:cs typeface="Helvetica Neue"/>
                <a:sym typeface="Helvetica Neue"/>
              </a:rPr>
              <a:t>(1992)  </a:t>
            </a:r>
            <a:endParaRPr/>
          </a:p>
          <a:p>
            <a:pPr indent="0" lvl="0" marL="0" marR="0" rtl="0" algn="l">
              <a:spcBef>
                <a:spcPts val="0"/>
              </a:spcBef>
              <a:spcAft>
                <a:spcPts val="0"/>
              </a:spcAft>
              <a:buNone/>
            </a:pPr>
            <a:r>
              <a:rPr b="1" i="1" lang="en-US" sz="1600">
                <a:solidFill>
                  <a:schemeClr val="dk1"/>
                </a:solidFill>
                <a:latin typeface="Helvetica Neue"/>
                <a:ea typeface="Helvetica Neue"/>
                <a:cs typeface="Helvetica Neue"/>
                <a:sym typeface="Helvetica Neue"/>
              </a:rPr>
              <a:t>Eyes Wide Shut  </a:t>
            </a:r>
            <a:r>
              <a:rPr i="1" lang="en-US" sz="1600">
                <a:solidFill>
                  <a:schemeClr val="dk1"/>
                </a:solidFill>
                <a:latin typeface="Helvetica Neue"/>
                <a:ea typeface="Helvetica Neue"/>
                <a:cs typeface="Helvetica Neue"/>
                <a:sym typeface="Helvetica Neue"/>
              </a:rPr>
              <a:t>(1999)</a:t>
            </a:r>
            <a:endParaRPr/>
          </a:p>
        </p:txBody>
      </p:sp>
      <p:sp>
        <p:nvSpPr>
          <p:cNvPr id="746" name="Google Shape;746;p68"/>
          <p:cNvSpPr txBox="1"/>
          <p:nvPr/>
        </p:nvSpPr>
        <p:spPr>
          <a:xfrm>
            <a:off x="1574800" y="4652963"/>
            <a:ext cx="16764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Helvetica Neue"/>
                <a:ea typeface="Helvetica Neue"/>
                <a:cs typeface="Helvetica Neue"/>
                <a:sym typeface="Helvetica Neue"/>
              </a:rPr>
              <a:t>γ=2.3</a:t>
            </a:r>
            <a:endParaRPr/>
          </a:p>
        </p:txBody>
      </p:sp>
      <p:sp>
        <p:nvSpPr>
          <p:cNvPr id="747" name="Google Shape;747;p6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ACTOR NETWORK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69"/>
          <p:cNvPicPr preferRelativeResize="0"/>
          <p:nvPr/>
        </p:nvPicPr>
        <p:blipFill rotWithShape="1">
          <a:blip r:embed="rId3">
            <a:alphaModFix/>
          </a:blip>
          <a:srcRect b="0" l="0" r="0" t="0"/>
          <a:stretch/>
        </p:blipFill>
        <p:spPr>
          <a:xfrm rot="5400000">
            <a:off x="1713716" y="-1713041"/>
            <a:ext cx="5746105" cy="91721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Not all networks are scale-free</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759" name="Google Shape;759;p70"/>
          <p:cNvPicPr preferRelativeResize="0"/>
          <p:nvPr/>
        </p:nvPicPr>
        <p:blipFill rotWithShape="1">
          <a:blip r:embed="rId3">
            <a:alphaModFix/>
          </a:blip>
          <a:srcRect b="0" l="0" r="0" t="0"/>
          <a:stretch/>
        </p:blipFill>
        <p:spPr>
          <a:xfrm>
            <a:off x="4146143" y="847066"/>
            <a:ext cx="4359904" cy="4689000"/>
          </a:xfrm>
          <a:prstGeom prst="rect">
            <a:avLst/>
          </a:prstGeom>
          <a:noFill/>
          <a:ln>
            <a:noFill/>
          </a:ln>
        </p:spPr>
      </p:pic>
      <p:sp>
        <p:nvSpPr>
          <p:cNvPr id="760" name="Google Shape;760;p70"/>
          <p:cNvSpPr txBox="1"/>
          <p:nvPr/>
        </p:nvSpPr>
        <p:spPr>
          <a:xfrm>
            <a:off x="275384" y="1689340"/>
            <a:ext cx="3366642" cy="2677656"/>
          </a:xfrm>
          <a:prstGeom prst="rect">
            <a:avLst/>
          </a:prstGeom>
          <a:noFill/>
          <a:ln>
            <a:noFill/>
          </a:ln>
        </p:spPr>
        <p:txBody>
          <a:bodyPr anchorCtr="0" anchor="t" bIns="45700" lIns="91425" spcFirstLastPara="1" rIns="91425" wrap="square" tIns="45700">
            <a:spAutoFit/>
          </a:bodyPr>
          <a:lstStyle/>
          <a:p>
            <a:pPr indent="-88900" lvl="0" marL="0" marR="0" rtl="0" algn="l">
              <a:spcBef>
                <a:spcPts val="0"/>
              </a:spcBef>
              <a:spcAft>
                <a:spcPts val="0"/>
              </a:spcAft>
              <a:buClr>
                <a:schemeClr val="dk1"/>
              </a:buClr>
              <a:buSzPts val="1400"/>
              <a:buFont typeface="Arial"/>
              <a:buChar char="•"/>
            </a:pPr>
            <a:r>
              <a:rPr i="1" lang="en-US" sz="1400">
                <a:solidFill>
                  <a:schemeClr val="dk1"/>
                </a:solidFill>
                <a:latin typeface="Arial"/>
                <a:ea typeface="Arial"/>
                <a:cs typeface="Arial"/>
                <a:sym typeface="Arial"/>
              </a:rPr>
              <a:t>Networks appearing in material science, like the network describing the bonds between the atoms in crystalline or amorphous materials, where each node has exactly the same degree.</a:t>
            </a:r>
            <a:endParaRPr/>
          </a:p>
          <a:p>
            <a:pPr indent="0" lvl="0" marL="0" marR="0" rtl="0" algn="l">
              <a:spcBef>
                <a:spcPts val="0"/>
              </a:spcBef>
              <a:spcAft>
                <a:spcPts val="0"/>
              </a:spcAft>
              <a:buClr>
                <a:schemeClr val="dk1"/>
              </a:buClr>
              <a:buSzPts val="1400"/>
              <a:buFont typeface="Arial"/>
              <a:buNone/>
            </a:pPr>
            <a:r>
              <a:t/>
            </a:r>
            <a:endParaRPr i="1" sz="1400">
              <a:solidFill>
                <a:schemeClr val="dk1"/>
              </a:solidFill>
              <a:latin typeface="Arial"/>
              <a:ea typeface="Arial"/>
              <a:cs typeface="Arial"/>
              <a:sym typeface="Arial"/>
            </a:endParaRPr>
          </a:p>
          <a:p>
            <a:pPr indent="-88900" lvl="0" marL="0" marR="0" rtl="0" algn="l">
              <a:spcBef>
                <a:spcPts val="0"/>
              </a:spcBef>
              <a:spcAft>
                <a:spcPts val="0"/>
              </a:spcAft>
              <a:buClr>
                <a:schemeClr val="dk1"/>
              </a:buClr>
              <a:buSzPts val="1400"/>
              <a:buFont typeface="Arial"/>
              <a:buChar char="•"/>
            </a:pPr>
            <a:r>
              <a:rPr i="1" lang="en-US" sz="1400">
                <a:solidFill>
                  <a:schemeClr val="dk1"/>
                </a:solidFill>
                <a:latin typeface="Arial"/>
                <a:ea typeface="Arial"/>
                <a:cs typeface="Arial"/>
                <a:sym typeface="Arial"/>
              </a:rPr>
              <a:t>The neural network of the C.elegans worm. </a:t>
            </a:r>
            <a:endParaRPr/>
          </a:p>
          <a:p>
            <a:pPr indent="0" lvl="0" marL="0" marR="0" rtl="0" algn="l">
              <a:spcBef>
                <a:spcPts val="0"/>
              </a:spcBef>
              <a:spcAft>
                <a:spcPts val="0"/>
              </a:spcAft>
              <a:buClr>
                <a:schemeClr val="dk1"/>
              </a:buClr>
              <a:buSzPts val="1400"/>
              <a:buFont typeface="Arial"/>
              <a:buNone/>
            </a:pPr>
            <a:r>
              <a:t/>
            </a:r>
            <a:endParaRPr i="1" sz="1400">
              <a:solidFill>
                <a:schemeClr val="dk1"/>
              </a:solidFill>
              <a:latin typeface="Arial"/>
              <a:ea typeface="Arial"/>
              <a:cs typeface="Arial"/>
              <a:sym typeface="Arial"/>
            </a:endParaRPr>
          </a:p>
          <a:p>
            <a:pPr indent="-88900" lvl="0" marL="0" marR="0" rtl="0" algn="l">
              <a:spcBef>
                <a:spcPts val="0"/>
              </a:spcBef>
              <a:spcAft>
                <a:spcPts val="0"/>
              </a:spcAft>
              <a:buClr>
                <a:schemeClr val="dk1"/>
              </a:buClr>
              <a:buSzPts val="1400"/>
              <a:buFont typeface="Arial"/>
              <a:buChar char="•"/>
            </a:pPr>
            <a:r>
              <a:rPr i="1" lang="en-US" sz="1400">
                <a:solidFill>
                  <a:schemeClr val="dk1"/>
                </a:solidFill>
                <a:latin typeface="Arial"/>
                <a:ea typeface="Arial"/>
                <a:cs typeface="Arial"/>
                <a:sym typeface="Arial"/>
              </a:rPr>
              <a:t>The power grid, consisting of generators and switches connected by transmission lines</a:t>
            </a:r>
            <a:endParaRPr sz="14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1"/>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Ultra-small property</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766" name="Google Shape;766;p7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767" name="Google Shape;767;p71"/>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DISTANCES IN RANDOM GRAPHS</a:t>
            </a:r>
            <a:endParaRPr/>
          </a:p>
        </p:txBody>
      </p:sp>
      <p:sp>
        <p:nvSpPr>
          <p:cNvPr id="773" name="Google Shape;773;p72"/>
          <p:cNvSpPr/>
          <p:nvPr/>
        </p:nvSpPr>
        <p:spPr>
          <a:xfrm>
            <a:off x="407988" y="898525"/>
            <a:ext cx="7813675" cy="246063"/>
          </a:xfrm>
          <a:prstGeom prst="rect">
            <a:avLst/>
          </a:prstGeom>
          <a:noFill/>
          <a:ln>
            <a:noFill/>
          </a:ln>
        </p:spPr>
        <p:txBody>
          <a:bodyPr anchorCtr="0" anchor="t" bIns="0" lIns="0" spcFirstLastPara="1" rIns="31725" wrap="square" tIns="0">
            <a:noAutofit/>
          </a:bodyPr>
          <a:lstStyle/>
          <a:p>
            <a:pPr indent="0" lvl="0" marL="30163" marR="0" rtl="0" algn="l">
              <a:spcBef>
                <a:spcPts val="0"/>
              </a:spcBef>
              <a:spcAft>
                <a:spcPts val="0"/>
              </a:spcAft>
              <a:buNone/>
            </a:pPr>
            <a:r>
              <a:rPr lang="en-US" sz="1600">
                <a:solidFill>
                  <a:srgbClr val="000000"/>
                </a:solidFill>
                <a:latin typeface="Helvetica Neue"/>
                <a:ea typeface="Helvetica Neue"/>
                <a:cs typeface="Helvetica Neue"/>
                <a:sym typeface="Helvetica Neue"/>
              </a:rPr>
              <a:t>Random graphs tend to have a tree-like topology with almost constant node degrees.</a:t>
            </a:r>
            <a:endParaRPr/>
          </a:p>
        </p:txBody>
      </p:sp>
      <p:sp>
        <p:nvSpPr>
          <p:cNvPr id="774" name="Google Shape;774;p72"/>
          <p:cNvSpPr txBox="1"/>
          <p:nvPr/>
        </p:nvSpPr>
        <p:spPr>
          <a:xfrm>
            <a:off x="3625850" y="1520825"/>
            <a:ext cx="4267200" cy="2433871"/>
          </a:xfrm>
          <a:prstGeom prst="rect">
            <a:avLst/>
          </a:prstGeom>
          <a:noFill/>
          <a:ln>
            <a:noFill/>
          </a:ln>
        </p:spPr>
        <p:txBody>
          <a:bodyPr anchorCtr="0" anchor="t" bIns="45700" lIns="91425" spcFirstLastPara="1" rIns="91425" wrap="square" tIns="45700">
            <a:spAutoFit/>
          </a:bodyPr>
          <a:lstStyle/>
          <a:p>
            <a:pPr indent="0" lvl="0" marL="0" marR="0" rtl="0" algn="l">
              <a:lnSpc>
                <a:spcPct val="0"/>
              </a:lnSpc>
              <a:spcBef>
                <a:spcPts val="0"/>
              </a:spcBef>
              <a:spcAft>
                <a:spcPts val="0"/>
              </a:spcAft>
              <a:buClr>
                <a:schemeClr val="dk1"/>
              </a:buClr>
              <a:buSzPts val="1600"/>
              <a:buFont typeface="Arial"/>
              <a:buNone/>
            </a:pPr>
            <a:r>
              <a:t/>
            </a:r>
            <a:endParaRPr sz="1600">
              <a:solidFill>
                <a:srgbClr val="000000"/>
              </a:solidFill>
              <a:latin typeface="Helvetica Neue"/>
              <a:ea typeface="Helvetica Neue"/>
              <a:cs typeface="Helvetica Neue"/>
              <a:sym typeface="Helvetica Neue"/>
            </a:endParaRPr>
          </a:p>
          <a:p>
            <a:pPr indent="-101600" lvl="0" marL="0" marR="0" rtl="0" algn="l">
              <a:lnSpc>
                <a:spcPct val="200000"/>
              </a:lnSpc>
              <a:spcBef>
                <a:spcPts val="0"/>
              </a:spcBef>
              <a:spcAft>
                <a:spcPts val="0"/>
              </a:spcAft>
              <a:buClr>
                <a:srgbClr val="000000"/>
              </a:buClr>
              <a:buSzPts val="1600"/>
              <a:buFont typeface="Helvetica Neue"/>
              <a:buChar char="•"/>
            </a:pPr>
            <a:r>
              <a:rPr lang="en-US" sz="1600">
                <a:solidFill>
                  <a:srgbClr val="000000"/>
                </a:solidFill>
                <a:latin typeface="Helvetica Neue"/>
                <a:ea typeface="Helvetica Neue"/>
                <a:cs typeface="Helvetica Neue"/>
                <a:sym typeface="Helvetica Neue"/>
              </a:rPr>
              <a:t> no. of first neighbors:</a:t>
            </a:r>
            <a:endParaRPr/>
          </a:p>
          <a:p>
            <a:pPr indent="-101600" lvl="0" marL="0" marR="0" rtl="0" algn="l">
              <a:lnSpc>
                <a:spcPct val="200000"/>
              </a:lnSpc>
              <a:spcBef>
                <a:spcPts val="0"/>
              </a:spcBef>
              <a:spcAft>
                <a:spcPts val="0"/>
              </a:spcAft>
              <a:buClr>
                <a:srgbClr val="000000"/>
              </a:buClr>
              <a:buSzPts val="1600"/>
              <a:buFont typeface="Helvetica Neue"/>
              <a:buChar char="•"/>
            </a:pPr>
            <a:r>
              <a:rPr lang="en-US" sz="1600">
                <a:solidFill>
                  <a:srgbClr val="000000"/>
                </a:solidFill>
                <a:latin typeface="Helvetica Neue"/>
                <a:ea typeface="Helvetica Neue"/>
                <a:cs typeface="Helvetica Neue"/>
                <a:sym typeface="Helvetica Neue"/>
              </a:rPr>
              <a:t> no. of second neighbors:</a:t>
            </a:r>
            <a:endParaRPr/>
          </a:p>
          <a:p>
            <a:pPr indent="-101600" lvl="0" marL="0" marR="0" rtl="0" algn="l">
              <a:lnSpc>
                <a:spcPct val="200000"/>
              </a:lnSpc>
              <a:spcBef>
                <a:spcPts val="0"/>
              </a:spcBef>
              <a:spcAft>
                <a:spcPts val="0"/>
              </a:spcAft>
              <a:buClr>
                <a:srgbClr val="000000"/>
              </a:buClr>
              <a:buSzPts val="1600"/>
              <a:buFont typeface="Helvetica Neue"/>
              <a:buChar char="•"/>
            </a:pPr>
            <a:r>
              <a:rPr lang="en-US" sz="1600">
                <a:solidFill>
                  <a:srgbClr val="000000"/>
                </a:solidFill>
                <a:latin typeface="Helvetica Neue"/>
                <a:ea typeface="Helvetica Neue"/>
                <a:cs typeface="Helvetica Neue"/>
                <a:sym typeface="Helvetica Neue"/>
              </a:rPr>
              <a:t>no. of neighbours at distance d: </a:t>
            </a:r>
            <a:endParaRPr/>
          </a:p>
          <a:p>
            <a:pPr indent="-101600" lvl="0" marL="0" marR="0" rtl="0" algn="l">
              <a:lnSpc>
                <a:spcPct val="200000"/>
              </a:lnSpc>
              <a:spcBef>
                <a:spcPts val="0"/>
              </a:spcBef>
              <a:spcAft>
                <a:spcPts val="0"/>
              </a:spcAft>
              <a:buClr>
                <a:srgbClr val="000000"/>
              </a:buClr>
              <a:buSzPts val="1600"/>
              <a:buFont typeface="Helvetica Neue"/>
              <a:buChar char="•"/>
            </a:pPr>
            <a:r>
              <a:rPr lang="en-US" sz="1600">
                <a:solidFill>
                  <a:srgbClr val="000000"/>
                </a:solidFill>
                <a:latin typeface="Helvetica Neue"/>
                <a:ea typeface="Helvetica Neue"/>
                <a:cs typeface="Helvetica Neue"/>
                <a:sym typeface="Helvetica Neue"/>
              </a:rPr>
              <a:t> estimate maximum distance:</a:t>
            </a:r>
            <a:endParaRPr/>
          </a:p>
          <a:p>
            <a:pPr indent="0" lvl="0" marL="0" marR="0" rtl="0" algn="l">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pic>
        <p:nvPicPr>
          <p:cNvPr id="775" name="Google Shape;775;p72"/>
          <p:cNvPicPr preferRelativeResize="0"/>
          <p:nvPr/>
        </p:nvPicPr>
        <p:blipFill rotWithShape="1">
          <a:blip r:embed="rId3">
            <a:alphaModFix/>
          </a:blip>
          <a:srcRect b="0" l="0" r="0" t="0"/>
          <a:stretch/>
        </p:blipFill>
        <p:spPr>
          <a:xfrm>
            <a:off x="6057900" y="4087813"/>
            <a:ext cx="1574800" cy="831850"/>
          </a:xfrm>
          <a:prstGeom prst="rect">
            <a:avLst/>
          </a:prstGeom>
          <a:noFill/>
          <a:ln>
            <a:noFill/>
          </a:ln>
        </p:spPr>
      </p:pic>
      <p:pic>
        <p:nvPicPr>
          <p:cNvPr id="776" name="Google Shape;776;p72"/>
          <p:cNvPicPr preferRelativeResize="0"/>
          <p:nvPr/>
        </p:nvPicPr>
        <p:blipFill rotWithShape="1">
          <a:blip r:embed="rId4">
            <a:alphaModFix/>
          </a:blip>
          <a:srcRect b="0" l="0" r="0" t="0"/>
          <a:stretch/>
        </p:blipFill>
        <p:spPr>
          <a:xfrm>
            <a:off x="3625850" y="4064000"/>
            <a:ext cx="1804988" cy="804863"/>
          </a:xfrm>
          <a:prstGeom prst="rect">
            <a:avLst/>
          </a:prstGeom>
          <a:noFill/>
          <a:ln>
            <a:noFill/>
          </a:ln>
        </p:spPr>
      </p:pic>
      <p:sp>
        <p:nvSpPr>
          <p:cNvPr id="777" name="Google Shape;777;p72"/>
          <p:cNvSpPr/>
          <p:nvPr/>
        </p:nvSpPr>
        <p:spPr>
          <a:xfrm>
            <a:off x="5538788" y="4340225"/>
            <a:ext cx="290512" cy="228600"/>
          </a:xfrm>
          <a:prstGeom prst="rightArrow">
            <a:avLst>
              <a:gd fmla="val 50000" name="adj1"/>
              <a:gd fmla="val 31771" name="adj2"/>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778" name="Google Shape;778;p72"/>
          <p:cNvPicPr preferRelativeResize="0"/>
          <p:nvPr/>
        </p:nvPicPr>
        <p:blipFill rotWithShape="1">
          <a:blip r:embed="rId5">
            <a:alphaModFix/>
          </a:blip>
          <a:srcRect b="0" l="0" r="0" t="0"/>
          <a:stretch/>
        </p:blipFill>
        <p:spPr>
          <a:xfrm>
            <a:off x="7100888" y="1670050"/>
            <a:ext cx="1063625" cy="460375"/>
          </a:xfrm>
          <a:prstGeom prst="rect">
            <a:avLst/>
          </a:prstGeom>
          <a:noFill/>
          <a:ln>
            <a:noFill/>
          </a:ln>
        </p:spPr>
      </p:pic>
      <p:pic>
        <p:nvPicPr>
          <p:cNvPr id="779" name="Google Shape;779;p72"/>
          <p:cNvPicPr preferRelativeResize="0"/>
          <p:nvPr/>
        </p:nvPicPr>
        <p:blipFill rotWithShape="1">
          <a:blip r:embed="rId6">
            <a:alphaModFix/>
          </a:blip>
          <a:srcRect b="0" l="0" r="0" t="0"/>
          <a:stretch/>
        </p:blipFill>
        <p:spPr>
          <a:xfrm>
            <a:off x="7100888" y="2112963"/>
            <a:ext cx="1179512" cy="506412"/>
          </a:xfrm>
          <a:prstGeom prst="rect">
            <a:avLst/>
          </a:prstGeom>
          <a:noFill/>
          <a:ln>
            <a:noFill/>
          </a:ln>
        </p:spPr>
      </p:pic>
      <p:pic>
        <p:nvPicPr>
          <p:cNvPr id="780" name="Google Shape;780;p72"/>
          <p:cNvPicPr preferRelativeResize="0"/>
          <p:nvPr/>
        </p:nvPicPr>
        <p:blipFill rotWithShape="1">
          <a:blip r:embed="rId7">
            <a:alphaModFix/>
          </a:blip>
          <a:srcRect b="0" l="0" r="0" t="0"/>
          <a:stretch/>
        </p:blipFill>
        <p:spPr>
          <a:xfrm>
            <a:off x="7145338" y="2636838"/>
            <a:ext cx="1109662" cy="414337"/>
          </a:xfrm>
          <a:prstGeom prst="rect">
            <a:avLst/>
          </a:prstGeom>
          <a:noFill/>
          <a:ln>
            <a:noFill/>
          </a:ln>
        </p:spPr>
      </p:pic>
      <p:grpSp>
        <p:nvGrpSpPr>
          <p:cNvPr id="781" name="Google Shape;781;p72"/>
          <p:cNvGrpSpPr/>
          <p:nvPr/>
        </p:nvGrpSpPr>
        <p:grpSpPr>
          <a:xfrm>
            <a:off x="407988" y="1865313"/>
            <a:ext cx="2227262" cy="2268537"/>
            <a:chOff x="758825" y="1865846"/>
            <a:chExt cx="2228277" cy="2268004"/>
          </a:xfrm>
        </p:grpSpPr>
        <p:sp>
          <p:nvSpPr>
            <p:cNvPr id="782" name="Google Shape;782;p72"/>
            <p:cNvSpPr/>
            <p:nvPr/>
          </p:nvSpPr>
          <p:spPr>
            <a:xfrm>
              <a:off x="1030411" y="3952918"/>
              <a:ext cx="181057" cy="180932"/>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3" name="Google Shape;783;p72"/>
            <p:cNvSpPr/>
            <p:nvPr/>
          </p:nvSpPr>
          <p:spPr>
            <a:xfrm>
              <a:off x="1384585" y="1865846"/>
              <a:ext cx="181057" cy="180932"/>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4" name="Google Shape;784;p72"/>
            <p:cNvSpPr/>
            <p:nvPr/>
          </p:nvSpPr>
          <p:spPr>
            <a:xfrm>
              <a:off x="1306762" y="3294260"/>
              <a:ext cx="181057" cy="180932"/>
            </a:xfrm>
            <a:prstGeom prst="ellipse">
              <a:avLst/>
            </a:prstGeom>
            <a:solidFill>
              <a:srgbClr val="76923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5" name="Google Shape;785;p72"/>
            <p:cNvSpPr/>
            <p:nvPr/>
          </p:nvSpPr>
          <p:spPr>
            <a:xfrm>
              <a:off x="758825" y="3019687"/>
              <a:ext cx="181057" cy="180932"/>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6" name="Google Shape;786;p72"/>
            <p:cNvSpPr/>
            <p:nvPr/>
          </p:nvSpPr>
          <p:spPr>
            <a:xfrm>
              <a:off x="1830875" y="2330874"/>
              <a:ext cx="181057" cy="180932"/>
            </a:xfrm>
            <a:prstGeom prst="ellipse">
              <a:avLst/>
            </a:prstGeom>
            <a:solidFill>
              <a:srgbClr val="76923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7" name="Google Shape;787;p72"/>
            <p:cNvSpPr/>
            <p:nvPr/>
          </p:nvSpPr>
          <p:spPr>
            <a:xfrm>
              <a:off x="1838817" y="2965725"/>
              <a:ext cx="181057" cy="180932"/>
            </a:xfrm>
            <a:prstGeom prst="ellipse">
              <a:avLst/>
            </a:prstGeom>
            <a:solidFill>
              <a:srgbClr val="FF00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8" name="Google Shape;788;p72"/>
            <p:cNvSpPr/>
            <p:nvPr/>
          </p:nvSpPr>
          <p:spPr>
            <a:xfrm>
              <a:off x="2377224" y="3283150"/>
              <a:ext cx="179470" cy="180932"/>
            </a:xfrm>
            <a:prstGeom prst="ellipse">
              <a:avLst/>
            </a:prstGeom>
            <a:solidFill>
              <a:srgbClr val="76923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9" name="Google Shape;789;p72"/>
            <p:cNvSpPr/>
            <p:nvPr/>
          </p:nvSpPr>
          <p:spPr>
            <a:xfrm>
              <a:off x="1992874" y="3708500"/>
              <a:ext cx="179470" cy="180932"/>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0" name="Google Shape;790;p72"/>
            <p:cNvSpPr/>
            <p:nvPr/>
          </p:nvSpPr>
          <p:spPr>
            <a:xfrm>
              <a:off x="2715516" y="2959376"/>
              <a:ext cx="181057" cy="182520"/>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1" name="Google Shape;791;p72"/>
            <p:cNvSpPr/>
            <p:nvPr/>
          </p:nvSpPr>
          <p:spPr>
            <a:xfrm>
              <a:off x="2806045" y="3733894"/>
              <a:ext cx="181057" cy="180932"/>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92" name="Google Shape;792;p72"/>
            <p:cNvCxnSpPr>
              <a:stCxn id="784" idx="7"/>
              <a:endCxn id="787" idx="3"/>
            </p:cNvCxnSpPr>
            <p:nvPr/>
          </p:nvCxnSpPr>
          <p:spPr>
            <a:xfrm flipH="1" rot="10800000">
              <a:off x="1461304" y="3120057"/>
              <a:ext cx="404100" cy="200700"/>
            </a:xfrm>
            <a:prstGeom prst="straightConnector1">
              <a:avLst/>
            </a:prstGeom>
            <a:noFill/>
            <a:ln cap="flat" cmpd="sng" w="25400">
              <a:solidFill>
                <a:schemeClr val="dk1"/>
              </a:solidFill>
              <a:prstDash val="solid"/>
              <a:round/>
              <a:headEnd len="sm" w="sm" type="none"/>
              <a:tailEnd len="sm" w="sm" type="none"/>
            </a:ln>
          </p:spPr>
        </p:cxnSp>
        <p:cxnSp>
          <p:nvCxnSpPr>
            <p:cNvPr id="793" name="Google Shape;793;p72"/>
            <p:cNvCxnSpPr>
              <a:stCxn id="787" idx="0"/>
              <a:endCxn id="786" idx="4"/>
            </p:cNvCxnSpPr>
            <p:nvPr/>
          </p:nvCxnSpPr>
          <p:spPr>
            <a:xfrm rot="10800000">
              <a:off x="1921546" y="2511825"/>
              <a:ext cx="7800" cy="453900"/>
            </a:xfrm>
            <a:prstGeom prst="straightConnector1">
              <a:avLst/>
            </a:prstGeom>
            <a:noFill/>
            <a:ln cap="flat" cmpd="sng" w="25400">
              <a:solidFill>
                <a:schemeClr val="dk1"/>
              </a:solidFill>
              <a:prstDash val="solid"/>
              <a:round/>
              <a:headEnd len="sm" w="sm" type="none"/>
              <a:tailEnd len="sm" w="sm" type="none"/>
            </a:ln>
          </p:spPr>
        </p:cxnSp>
        <p:sp>
          <p:nvSpPr>
            <p:cNvPr id="794" name="Google Shape;794;p72"/>
            <p:cNvSpPr/>
            <p:nvPr/>
          </p:nvSpPr>
          <p:spPr>
            <a:xfrm>
              <a:off x="2239049" y="1916634"/>
              <a:ext cx="181057" cy="180932"/>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95" name="Google Shape;795;p72"/>
            <p:cNvCxnSpPr>
              <a:stCxn id="787" idx="5"/>
              <a:endCxn id="788" idx="1"/>
            </p:cNvCxnSpPr>
            <p:nvPr/>
          </p:nvCxnSpPr>
          <p:spPr>
            <a:xfrm>
              <a:off x="1993359" y="3120160"/>
              <a:ext cx="410100" cy="189600"/>
            </a:xfrm>
            <a:prstGeom prst="straightConnector1">
              <a:avLst/>
            </a:prstGeom>
            <a:noFill/>
            <a:ln cap="flat" cmpd="sng" w="25400">
              <a:solidFill>
                <a:schemeClr val="dk1"/>
              </a:solidFill>
              <a:prstDash val="solid"/>
              <a:round/>
              <a:headEnd len="sm" w="sm" type="none"/>
              <a:tailEnd len="sm" w="sm" type="none"/>
            </a:ln>
          </p:spPr>
        </p:cxnSp>
        <p:cxnSp>
          <p:nvCxnSpPr>
            <p:cNvPr id="796" name="Google Shape;796;p72"/>
            <p:cNvCxnSpPr>
              <a:stCxn id="788" idx="5"/>
              <a:endCxn id="791" idx="1"/>
            </p:cNvCxnSpPr>
            <p:nvPr/>
          </p:nvCxnSpPr>
          <p:spPr>
            <a:xfrm>
              <a:off x="2530411" y="3437585"/>
              <a:ext cx="302100" cy="322800"/>
            </a:xfrm>
            <a:prstGeom prst="straightConnector1">
              <a:avLst/>
            </a:prstGeom>
            <a:noFill/>
            <a:ln cap="flat" cmpd="sng" w="25400">
              <a:solidFill>
                <a:schemeClr val="dk1"/>
              </a:solidFill>
              <a:prstDash val="solid"/>
              <a:round/>
              <a:headEnd len="sm" w="sm" type="none"/>
              <a:tailEnd len="sm" w="sm" type="none"/>
            </a:ln>
          </p:spPr>
        </p:cxnSp>
        <p:cxnSp>
          <p:nvCxnSpPr>
            <p:cNvPr id="797" name="Google Shape;797;p72"/>
            <p:cNvCxnSpPr>
              <a:stCxn id="788" idx="7"/>
              <a:endCxn id="790" idx="3"/>
            </p:cNvCxnSpPr>
            <p:nvPr/>
          </p:nvCxnSpPr>
          <p:spPr>
            <a:xfrm flipH="1" rot="10800000">
              <a:off x="2530411" y="3115247"/>
              <a:ext cx="211500" cy="194400"/>
            </a:xfrm>
            <a:prstGeom prst="straightConnector1">
              <a:avLst/>
            </a:prstGeom>
            <a:noFill/>
            <a:ln cap="flat" cmpd="sng" w="25400">
              <a:solidFill>
                <a:schemeClr val="dk1"/>
              </a:solidFill>
              <a:prstDash val="solid"/>
              <a:round/>
              <a:headEnd len="sm" w="sm" type="none"/>
              <a:tailEnd len="sm" w="sm" type="none"/>
            </a:ln>
          </p:spPr>
        </p:cxnSp>
        <p:cxnSp>
          <p:nvCxnSpPr>
            <p:cNvPr id="798" name="Google Shape;798;p72"/>
            <p:cNvCxnSpPr>
              <a:stCxn id="788" idx="3"/>
              <a:endCxn id="789" idx="7"/>
            </p:cNvCxnSpPr>
            <p:nvPr/>
          </p:nvCxnSpPr>
          <p:spPr>
            <a:xfrm flipH="1">
              <a:off x="2146107" y="3437585"/>
              <a:ext cx="257400" cy="297300"/>
            </a:xfrm>
            <a:prstGeom prst="straightConnector1">
              <a:avLst/>
            </a:prstGeom>
            <a:noFill/>
            <a:ln cap="flat" cmpd="sng" w="25400">
              <a:solidFill>
                <a:schemeClr val="dk1"/>
              </a:solidFill>
              <a:prstDash val="solid"/>
              <a:round/>
              <a:headEnd len="sm" w="sm" type="none"/>
              <a:tailEnd len="sm" w="sm" type="none"/>
            </a:ln>
          </p:spPr>
        </p:cxnSp>
        <p:cxnSp>
          <p:nvCxnSpPr>
            <p:cNvPr id="799" name="Google Shape;799;p72"/>
            <p:cNvCxnSpPr>
              <a:stCxn id="784" idx="4"/>
              <a:endCxn id="782" idx="7"/>
            </p:cNvCxnSpPr>
            <p:nvPr/>
          </p:nvCxnSpPr>
          <p:spPr>
            <a:xfrm flipH="1">
              <a:off x="1184891" y="3475192"/>
              <a:ext cx="212400" cy="504300"/>
            </a:xfrm>
            <a:prstGeom prst="straightConnector1">
              <a:avLst/>
            </a:prstGeom>
            <a:noFill/>
            <a:ln cap="flat" cmpd="sng" w="25400">
              <a:solidFill>
                <a:schemeClr val="dk1"/>
              </a:solidFill>
              <a:prstDash val="solid"/>
              <a:round/>
              <a:headEnd len="sm" w="sm" type="none"/>
              <a:tailEnd len="sm" w="sm" type="none"/>
            </a:ln>
          </p:spPr>
        </p:cxnSp>
        <p:cxnSp>
          <p:nvCxnSpPr>
            <p:cNvPr id="800" name="Google Shape;800;p72"/>
            <p:cNvCxnSpPr>
              <a:stCxn id="785" idx="6"/>
              <a:endCxn id="784" idx="1"/>
            </p:cNvCxnSpPr>
            <p:nvPr/>
          </p:nvCxnSpPr>
          <p:spPr>
            <a:xfrm>
              <a:off x="939882" y="3110153"/>
              <a:ext cx="393300" cy="210600"/>
            </a:xfrm>
            <a:prstGeom prst="straightConnector1">
              <a:avLst/>
            </a:prstGeom>
            <a:noFill/>
            <a:ln cap="flat" cmpd="sng" w="25400">
              <a:solidFill>
                <a:schemeClr val="dk1"/>
              </a:solidFill>
              <a:prstDash val="solid"/>
              <a:round/>
              <a:headEnd len="sm" w="sm" type="none"/>
              <a:tailEnd len="sm" w="sm" type="none"/>
            </a:ln>
          </p:spPr>
        </p:cxnSp>
        <p:cxnSp>
          <p:nvCxnSpPr>
            <p:cNvPr id="801" name="Google Shape;801;p72"/>
            <p:cNvCxnSpPr>
              <a:stCxn id="783" idx="5"/>
              <a:endCxn id="786" idx="1"/>
            </p:cNvCxnSpPr>
            <p:nvPr/>
          </p:nvCxnSpPr>
          <p:spPr>
            <a:xfrm>
              <a:off x="1539127" y="2020281"/>
              <a:ext cx="318300" cy="337200"/>
            </a:xfrm>
            <a:prstGeom prst="straightConnector1">
              <a:avLst/>
            </a:prstGeom>
            <a:noFill/>
            <a:ln cap="flat" cmpd="sng" w="25400">
              <a:solidFill>
                <a:schemeClr val="dk1"/>
              </a:solidFill>
              <a:prstDash val="solid"/>
              <a:round/>
              <a:headEnd len="sm" w="sm" type="none"/>
              <a:tailEnd len="sm" w="sm" type="none"/>
            </a:ln>
          </p:spPr>
        </p:cxnSp>
        <p:cxnSp>
          <p:nvCxnSpPr>
            <p:cNvPr id="802" name="Google Shape;802;p72"/>
            <p:cNvCxnSpPr>
              <a:stCxn id="794" idx="3"/>
              <a:endCxn id="786" idx="7"/>
            </p:cNvCxnSpPr>
            <p:nvPr/>
          </p:nvCxnSpPr>
          <p:spPr>
            <a:xfrm flipH="1">
              <a:off x="1985364" y="2071069"/>
              <a:ext cx="280200" cy="286200"/>
            </a:xfrm>
            <a:prstGeom prst="straightConnector1">
              <a:avLst/>
            </a:prstGeom>
            <a:noFill/>
            <a:ln cap="flat" cmpd="sng" w="25400">
              <a:solidFill>
                <a:schemeClr val="dk1"/>
              </a:solidFill>
              <a:prstDash val="solid"/>
              <a:round/>
              <a:headEnd len="sm" w="sm" type="none"/>
              <a:tailEnd len="sm" w="sm" type="none"/>
            </a:ln>
          </p:spPr>
        </p:cxnSp>
      </p:grpSp>
      <p:sp>
        <p:nvSpPr>
          <p:cNvPr id="803" name="Google Shape;803;p72"/>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3"/>
          <p:cNvSpPr txBox="1"/>
          <p:nvPr>
            <p:ph type="title"/>
          </p:nvPr>
        </p:nvSpPr>
        <p:spPr>
          <a:xfrm>
            <a:off x="0" y="0"/>
            <a:ext cx="9144000" cy="635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latin typeface="Arial"/>
                <a:ea typeface="Arial"/>
                <a:cs typeface="Arial"/>
                <a:sym typeface="Arial"/>
              </a:rPr>
              <a:t>Distances in scale-free networks</a:t>
            </a:r>
            <a:endParaRPr sz="4000">
              <a:latin typeface="Arial"/>
              <a:ea typeface="Arial"/>
              <a:cs typeface="Arial"/>
              <a:sym typeface="Arial"/>
            </a:endParaRPr>
          </a:p>
        </p:txBody>
      </p:sp>
      <p:pic>
        <p:nvPicPr>
          <p:cNvPr id="809" name="Google Shape;809;p73"/>
          <p:cNvPicPr preferRelativeResize="0"/>
          <p:nvPr/>
        </p:nvPicPr>
        <p:blipFill rotWithShape="1">
          <a:blip r:embed="rId3">
            <a:alphaModFix/>
          </a:blip>
          <a:srcRect b="0" l="0" r="0" t="0"/>
          <a:stretch/>
        </p:blipFill>
        <p:spPr>
          <a:xfrm>
            <a:off x="381000" y="1323010"/>
            <a:ext cx="2520950" cy="2984500"/>
          </a:xfrm>
          <a:prstGeom prst="rect">
            <a:avLst/>
          </a:prstGeom>
          <a:noFill/>
          <a:ln>
            <a:noFill/>
          </a:ln>
        </p:spPr>
      </p:pic>
      <p:sp>
        <p:nvSpPr>
          <p:cNvPr id="810" name="Google Shape;810;p73"/>
          <p:cNvSpPr txBox="1"/>
          <p:nvPr/>
        </p:nvSpPr>
        <p:spPr>
          <a:xfrm>
            <a:off x="2971800" y="1300247"/>
            <a:ext cx="6172200" cy="3632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Helvetica Neue"/>
                <a:ea typeface="Helvetica Neue"/>
                <a:cs typeface="Helvetica Neue"/>
                <a:sym typeface="Helvetica Neue"/>
              </a:rPr>
              <a:t>Size of the biggest hub is of order O(N). Most nodes can be connected within two layers of it, thus the average path length will be independent of the system size. </a:t>
            </a:r>
            <a:endParaRPr/>
          </a:p>
          <a:p>
            <a:pPr indent="0" lvl="0" marL="0" marR="0" rtl="0" algn="l">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200">
                <a:solidFill>
                  <a:schemeClr val="dk1"/>
                </a:solidFill>
                <a:latin typeface="Helvetica Neue"/>
                <a:ea typeface="Helvetica Neue"/>
                <a:cs typeface="Helvetica Neue"/>
                <a:sym typeface="Helvetica Neue"/>
              </a:rPr>
              <a:t>The average path length increases slower than logarithmically. In a random network all nodes have comparable degree, thus most paths will have comparable length. In a scale-free network the vast majority of the path go through the few high degree hubs, reducing the distances between nodes. </a:t>
            </a:r>
            <a:endParaRPr/>
          </a:p>
          <a:p>
            <a:pPr indent="0" lvl="0" marL="0" marR="0" rtl="0" algn="l">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200">
                <a:solidFill>
                  <a:schemeClr val="dk1"/>
                </a:solidFill>
                <a:latin typeface="Helvetica Neue"/>
                <a:ea typeface="Helvetica Neue"/>
                <a:cs typeface="Helvetica Neue"/>
                <a:sym typeface="Helvetica Neue"/>
              </a:rPr>
              <a:t>Some key models produce γ=3, so the result is of particular importance for them. This was first derived by Bollobas and collaborators for the network diameter in the context of  a dynamical model, but it holds for the average path length as well.</a:t>
            </a:r>
            <a:endParaRPr/>
          </a:p>
          <a:p>
            <a:pPr indent="0" lvl="0" marL="0" marR="0" rtl="0" algn="l">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lang="en-US" sz="1200" u="sng">
                <a:solidFill>
                  <a:schemeClr val="dk1"/>
                </a:solidFill>
                <a:latin typeface="Helvetica Neue"/>
                <a:ea typeface="Helvetica Neue"/>
                <a:cs typeface="Helvetica Neue"/>
                <a:sym typeface="Helvetica Neue"/>
              </a:rPr>
              <a:t>T</a:t>
            </a:r>
            <a:r>
              <a:rPr lang="en-US" sz="1200">
                <a:solidFill>
                  <a:schemeClr val="dk1"/>
                </a:solidFill>
                <a:latin typeface="Helvetica Neue"/>
                <a:ea typeface="Helvetica Neue"/>
                <a:cs typeface="Helvetica Neue"/>
                <a:sym typeface="Helvetica Neue"/>
              </a:rPr>
              <a:t>he second moment of the distribution is finite, thus in many ways the network behaves as a random network. Hence the average path length follows the result that we derived for the random network model earlier.</a:t>
            </a:r>
            <a:endParaRPr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1" name="Google Shape;811;p73"/>
          <p:cNvSpPr txBox="1"/>
          <p:nvPr/>
        </p:nvSpPr>
        <p:spPr>
          <a:xfrm>
            <a:off x="0" y="5080000"/>
            <a:ext cx="9144000" cy="1362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000000"/>
                </a:solidFill>
                <a:latin typeface="Helvetica Neue"/>
                <a:ea typeface="Helvetica Neue"/>
                <a:cs typeface="Helvetica Neue"/>
                <a:sym typeface="Helvetica Neue"/>
              </a:rPr>
              <a:t>Cohen, Havlin   Phys. Rev. Lett. 90, 58701(2003); Cohen, Havlin and ben-Avraham, in Handbook of Graphs and Networks, Eds. Bornholdt and Shuster (Willy-VCH, NY, 2002) Chap. 4; Confirmed also by: Dorogovtsev et al (2002), Chung and Lu (2002); (Bollobas, Riordan, 2002; Bollobas, 1985; Newman, 2001</a:t>
            </a:r>
            <a:endParaRPr/>
          </a:p>
          <a:p>
            <a:pPr indent="0" lvl="0" marL="0" marR="0" rtl="0" algn="l">
              <a:spcBef>
                <a:spcPts val="550"/>
              </a:spcBef>
              <a:spcAft>
                <a:spcPts val="0"/>
              </a:spcAft>
              <a:buNone/>
            </a:pPr>
            <a:r>
              <a:t/>
            </a:r>
            <a:endParaRPr sz="1100">
              <a:solidFill>
                <a:srgbClr val="000000"/>
              </a:solidFill>
              <a:latin typeface="Times New Roman"/>
              <a:ea typeface="Times New Roman"/>
              <a:cs typeface="Times New Roman"/>
              <a:sym typeface="Times New Roman"/>
            </a:endParaRPr>
          </a:p>
          <a:p>
            <a:pPr indent="0" lvl="0" marL="0" marR="0" rtl="0" algn="l">
              <a:spcBef>
                <a:spcPts val="550"/>
              </a:spcBef>
              <a:spcAft>
                <a:spcPts val="0"/>
              </a:spcAft>
              <a:buNone/>
            </a:pPr>
            <a:r>
              <a:t/>
            </a:r>
            <a:endParaRPr sz="1100">
              <a:solidFill>
                <a:srgbClr val="000000"/>
              </a:solidFill>
              <a:latin typeface="Times New Roman"/>
              <a:ea typeface="Times New Roman"/>
              <a:cs typeface="Times New Roman"/>
              <a:sym typeface="Times New Roman"/>
            </a:endParaRPr>
          </a:p>
          <a:p>
            <a:pPr indent="0" lvl="0" marL="0" marR="0" rtl="0" algn="l">
              <a:spcBef>
                <a:spcPts val="550"/>
              </a:spcBef>
              <a:spcAft>
                <a:spcPts val="0"/>
              </a:spcAft>
              <a:buNone/>
            </a:pPr>
            <a:r>
              <a:t/>
            </a:r>
            <a:endParaRPr sz="1100">
              <a:solidFill>
                <a:srgbClr val="000000"/>
              </a:solidFill>
              <a:latin typeface="Times New Roman"/>
              <a:ea typeface="Times New Roman"/>
              <a:cs typeface="Times New Roman"/>
              <a:sym typeface="Times New Roman"/>
            </a:endParaRPr>
          </a:p>
        </p:txBody>
      </p:sp>
      <p:pic>
        <p:nvPicPr>
          <p:cNvPr id="812" name="Google Shape;812;p73"/>
          <p:cNvPicPr preferRelativeResize="0"/>
          <p:nvPr/>
        </p:nvPicPr>
        <p:blipFill rotWithShape="1">
          <a:blip r:embed="rId4">
            <a:alphaModFix/>
          </a:blip>
          <a:srcRect b="0" l="0" r="0" t="0"/>
          <a:stretch/>
        </p:blipFill>
        <p:spPr>
          <a:xfrm>
            <a:off x="0" y="1968500"/>
            <a:ext cx="990600" cy="650875"/>
          </a:xfrm>
          <a:prstGeom prst="rect">
            <a:avLst/>
          </a:prstGeom>
          <a:noFill/>
          <a:ln>
            <a:noFill/>
          </a:ln>
        </p:spPr>
      </p:pic>
      <p:sp>
        <p:nvSpPr>
          <p:cNvPr id="813" name="Google Shape;813;p73"/>
          <p:cNvSpPr txBox="1"/>
          <p:nvPr/>
        </p:nvSpPr>
        <p:spPr>
          <a:xfrm>
            <a:off x="290513" y="3851359"/>
            <a:ext cx="8382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333CC"/>
                </a:solidFill>
                <a:latin typeface="Times New Roman"/>
                <a:ea typeface="Times New Roman"/>
                <a:cs typeface="Times New Roman"/>
                <a:sym typeface="Times New Roman"/>
              </a:rPr>
              <a:t>Small World</a:t>
            </a:r>
            <a:endParaRPr/>
          </a:p>
        </p:txBody>
      </p:sp>
      <p:sp>
        <p:nvSpPr>
          <p:cNvPr id="814" name="Google Shape;814;p7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SMALL WORLD BEHAVIOR IN SCALE-FREE NETWORKS</a:t>
            </a:r>
            <a:endParaRPr/>
          </a:p>
        </p:txBody>
      </p:sp>
      <p:pic>
        <p:nvPicPr>
          <p:cNvPr id="815" name="Google Shape;815;p73"/>
          <p:cNvPicPr preferRelativeResize="0"/>
          <p:nvPr/>
        </p:nvPicPr>
        <p:blipFill rotWithShape="1">
          <a:blip r:embed="rId5">
            <a:alphaModFix/>
          </a:blip>
          <a:srcRect b="0" l="0" r="0" t="0"/>
          <a:stretch/>
        </p:blipFill>
        <p:spPr>
          <a:xfrm>
            <a:off x="3742406" y="506839"/>
            <a:ext cx="1799011" cy="5603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FFFF"/>
                </a:solidFill>
                <a:latin typeface="Helvetica Neue"/>
                <a:ea typeface="Helvetica Neue"/>
                <a:cs typeface="Helvetica Neue"/>
                <a:sym typeface="Helvetica Neue"/>
              </a:rPr>
              <a:t>Why are small worlds surprising?		Suprising compared to what?</a:t>
            </a:r>
            <a:endParaRPr/>
          </a:p>
        </p:txBody>
      </p:sp>
      <p:sp>
        <p:nvSpPr>
          <p:cNvPr id="822" name="Google Shape;822;p74"/>
          <p:cNvSpPr txBox="1"/>
          <p:nvPr/>
        </p:nvSpPr>
        <p:spPr>
          <a:xfrm flipH="1">
            <a:off x="4470400" y="152400"/>
            <a:ext cx="46038"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823" name="Google Shape;823;p74"/>
          <p:cNvSpPr txBox="1"/>
          <p:nvPr/>
        </p:nvSpPr>
        <p:spPr>
          <a:xfrm>
            <a:off x="6375400" y="5400675"/>
            <a:ext cx="2692400"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6A6A6"/>
                </a:solidFill>
                <a:latin typeface="Helvetica Neue"/>
                <a:ea typeface="Helvetica Neue"/>
                <a:cs typeface="Helvetica Neue"/>
                <a:sym typeface="Helvetica Neue"/>
              </a:rPr>
              <a:t>Network Science: Random Graphs </a:t>
            </a:r>
            <a:r>
              <a:rPr i="1" lang="en-US" sz="600">
                <a:solidFill>
                  <a:srgbClr val="A6A6A6"/>
                </a:solidFill>
                <a:latin typeface="Helvetica Neue"/>
                <a:ea typeface="Helvetica Neue"/>
                <a:cs typeface="Helvetica Neue"/>
                <a:sym typeface="Helvetica Neue"/>
              </a:rPr>
              <a:t>January 31, 2011</a:t>
            </a:r>
            <a:endParaRPr/>
          </a:p>
        </p:txBody>
      </p:sp>
      <p:pic>
        <p:nvPicPr>
          <p:cNvPr descr="F-RG-Lattices-schematic-marci.jpg" id="824" name="Google Shape;824;p74"/>
          <p:cNvPicPr preferRelativeResize="0"/>
          <p:nvPr/>
        </p:nvPicPr>
        <p:blipFill rotWithShape="1">
          <a:blip r:embed="rId3">
            <a:alphaModFix/>
          </a:blip>
          <a:srcRect b="0" l="0" r="0" t="0"/>
          <a:stretch/>
        </p:blipFill>
        <p:spPr>
          <a:xfrm>
            <a:off x="0" y="1060450"/>
            <a:ext cx="9144000" cy="4152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5"/>
          <p:cNvSpPr txBox="1"/>
          <p:nvPr>
            <p:ph type="title"/>
          </p:nvPr>
        </p:nvSpPr>
        <p:spPr>
          <a:xfrm>
            <a:off x="0" y="0"/>
            <a:ext cx="9144000" cy="635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latin typeface="Arial"/>
                <a:ea typeface="Arial"/>
                <a:cs typeface="Arial"/>
                <a:sym typeface="Arial"/>
              </a:rPr>
              <a:t>Distances in scale-free networks</a:t>
            </a:r>
            <a:endParaRPr sz="4000">
              <a:latin typeface="Arial"/>
              <a:ea typeface="Arial"/>
              <a:cs typeface="Arial"/>
              <a:sym typeface="Arial"/>
            </a:endParaRPr>
          </a:p>
        </p:txBody>
      </p:sp>
      <p:sp>
        <p:nvSpPr>
          <p:cNvPr id="830" name="Google Shape;830;p7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SMALL WORLD BEHAVIOR IN SCALE-FREE NETWORKS</a:t>
            </a:r>
            <a:endParaRPr/>
          </a:p>
        </p:txBody>
      </p:sp>
      <p:pic>
        <p:nvPicPr>
          <p:cNvPr id="831" name="Google Shape;831;p75"/>
          <p:cNvPicPr preferRelativeResize="0"/>
          <p:nvPr/>
        </p:nvPicPr>
        <p:blipFill rotWithShape="1">
          <a:blip r:embed="rId3">
            <a:alphaModFix/>
          </a:blip>
          <a:srcRect b="0" l="0" r="0" t="0"/>
          <a:stretch/>
        </p:blipFill>
        <p:spPr>
          <a:xfrm>
            <a:off x="207331" y="635000"/>
            <a:ext cx="5276543" cy="4904272"/>
          </a:xfrm>
          <a:prstGeom prst="rect">
            <a:avLst/>
          </a:prstGeom>
          <a:noFill/>
          <a:ln>
            <a:noFill/>
          </a:ln>
        </p:spPr>
      </p:pic>
      <p:pic>
        <p:nvPicPr>
          <p:cNvPr id="832" name="Google Shape;832;p75"/>
          <p:cNvPicPr preferRelativeResize="0"/>
          <p:nvPr/>
        </p:nvPicPr>
        <p:blipFill rotWithShape="1">
          <a:blip r:embed="rId4">
            <a:alphaModFix/>
          </a:blip>
          <a:srcRect b="0" l="0" r="0" t="0"/>
          <a:stretch/>
        </p:blipFill>
        <p:spPr>
          <a:xfrm>
            <a:off x="5754520" y="1872672"/>
            <a:ext cx="3389480" cy="22836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We are always close to the hubs</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838" name="Google Shape;838;p76"/>
          <p:cNvSpPr/>
          <p:nvPr/>
        </p:nvSpPr>
        <p:spPr>
          <a:xfrm>
            <a:off x="0" y="2118836"/>
            <a:ext cx="45720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it's always easier to find someone who knows a famous or popular figure than some run-the-mill, insignificant person.”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(Frigyes Karinthy, 1929)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F-SF-distancetonode-marci.pdf" id="839" name="Google Shape;839;p76"/>
          <p:cNvPicPr preferRelativeResize="0"/>
          <p:nvPr/>
        </p:nvPicPr>
        <p:blipFill rotWithShape="1">
          <a:blip r:embed="rId3">
            <a:alphaModFix/>
          </a:blip>
          <a:srcRect b="0" l="0" r="0" t="0"/>
          <a:stretch/>
        </p:blipFill>
        <p:spPr>
          <a:xfrm>
            <a:off x="4394200" y="1397000"/>
            <a:ext cx="4749800" cy="2921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7"/>
          <p:cNvSpPr txBox="1"/>
          <p:nvPr/>
        </p:nvSpPr>
        <p:spPr>
          <a:xfrm>
            <a:off x="0" y="2134225"/>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The role of the degree exponent</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845" name="Google Shape;845;p7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7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846" name="Google Shape;846;p77"/>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Discrete vs. Continuum formalism</a:t>
            </a:r>
            <a:endParaRPr/>
          </a:p>
        </p:txBody>
      </p:sp>
      <p:sp>
        <p:nvSpPr>
          <p:cNvPr id="222" name="Google Shape;222;p33"/>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
        <p:nvSpPr>
          <p:cNvPr id="223" name="Google Shape;223;p33"/>
          <p:cNvSpPr/>
          <p:nvPr/>
        </p:nvSpPr>
        <p:spPr>
          <a:xfrm>
            <a:off x="233044" y="683378"/>
            <a:ext cx="4257392" cy="110799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Arial"/>
                <a:ea typeface="Arial"/>
                <a:cs typeface="Arial"/>
                <a:sym typeface="Arial"/>
              </a:rPr>
              <a:t>Discrete Formalism </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As node degrees are always positive integers, the discrete formalism captures the probability  that a node has exactly  k links:</a:t>
            </a:r>
            <a:endParaRPr/>
          </a:p>
        </p:txBody>
      </p:sp>
      <p:pic>
        <p:nvPicPr>
          <p:cNvPr id="224" name="Google Shape;224;p33"/>
          <p:cNvPicPr preferRelativeResize="0"/>
          <p:nvPr/>
        </p:nvPicPr>
        <p:blipFill rotWithShape="1">
          <a:blip r:embed="rId3">
            <a:alphaModFix/>
          </a:blip>
          <a:srcRect b="0" l="0" r="0" t="0"/>
          <a:stretch/>
        </p:blipFill>
        <p:spPr>
          <a:xfrm>
            <a:off x="3215737" y="1924724"/>
            <a:ext cx="990600" cy="266700"/>
          </a:xfrm>
          <a:prstGeom prst="rect">
            <a:avLst/>
          </a:prstGeom>
          <a:noFill/>
          <a:ln>
            <a:noFill/>
          </a:ln>
        </p:spPr>
      </p:pic>
      <p:pic>
        <p:nvPicPr>
          <p:cNvPr id="225" name="Google Shape;225;p33"/>
          <p:cNvPicPr preferRelativeResize="0"/>
          <p:nvPr/>
        </p:nvPicPr>
        <p:blipFill rotWithShape="1">
          <a:blip r:embed="rId4">
            <a:alphaModFix/>
          </a:blip>
          <a:srcRect b="0" l="0" r="0" t="0"/>
          <a:stretch/>
        </p:blipFill>
        <p:spPr>
          <a:xfrm>
            <a:off x="3208962" y="2286000"/>
            <a:ext cx="990600" cy="571500"/>
          </a:xfrm>
          <a:prstGeom prst="rect">
            <a:avLst/>
          </a:prstGeom>
          <a:noFill/>
          <a:ln>
            <a:noFill/>
          </a:ln>
        </p:spPr>
      </p:pic>
      <p:pic>
        <p:nvPicPr>
          <p:cNvPr id="226" name="Google Shape;226;p33"/>
          <p:cNvPicPr preferRelativeResize="0"/>
          <p:nvPr/>
        </p:nvPicPr>
        <p:blipFill rotWithShape="1">
          <a:blip r:embed="rId5">
            <a:alphaModFix/>
          </a:blip>
          <a:srcRect b="0" l="0" r="0" t="0"/>
          <a:stretch/>
        </p:blipFill>
        <p:spPr>
          <a:xfrm>
            <a:off x="1038533" y="3206750"/>
            <a:ext cx="1104900" cy="571500"/>
          </a:xfrm>
          <a:prstGeom prst="rect">
            <a:avLst/>
          </a:prstGeom>
          <a:noFill/>
          <a:ln>
            <a:noFill/>
          </a:ln>
        </p:spPr>
      </p:pic>
      <p:pic>
        <p:nvPicPr>
          <p:cNvPr id="227" name="Google Shape;227;p33"/>
          <p:cNvPicPr preferRelativeResize="0"/>
          <p:nvPr/>
        </p:nvPicPr>
        <p:blipFill rotWithShape="1">
          <a:blip r:embed="rId6">
            <a:alphaModFix/>
          </a:blip>
          <a:srcRect b="0" l="0" r="0" t="0"/>
          <a:stretch/>
        </p:blipFill>
        <p:spPr>
          <a:xfrm>
            <a:off x="2563482" y="3206750"/>
            <a:ext cx="1752600" cy="850900"/>
          </a:xfrm>
          <a:prstGeom prst="rect">
            <a:avLst/>
          </a:prstGeom>
          <a:noFill/>
          <a:ln>
            <a:noFill/>
          </a:ln>
        </p:spPr>
      </p:pic>
      <p:pic>
        <p:nvPicPr>
          <p:cNvPr id="228" name="Google Shape;228;p33"/>
          <p:cNvPicPr preferRelativeResize="0"/>
          <p:nvPr/>
        </p:nvPicPr>
        <p:blipFill rotWithShape="1">
          <a:blip r:embed="rId7">
            <a:alphaModFix/>
          </a:blip>
          <a:srcRect b="0" l="0" r="0" t="0"/>
          <a:stretch/>
        </p:blipFill>
        <p:spPr>
          <a:xfrm>
            <a:off x="3380837" y="4155222"/>
            <a:ext cx="825500" cy="508000"/>
          </a:xfrm>
          <a:prstGeom prst="rect">
            <a:avLst/>
          </a:prstGeom>
          <a:noFill/>
          <a:ln>
            <a:noFill/>
          </a:ln>
        </p:spPr>
      </p:pic>
      <p:sp>
        <p:nvSpPr>
          <p:cNvPr id="229" name="Google Shape;229;p33"/>
          <p:cNvSpPr/>
          <p:nvPr/>
        </p:nvSpPr>
        <p:spPr>
          <a:xfrm>
            <a:off x="4612320" y="664708"/>
            <a:ext cx="4572000"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Continuum Formalism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In analytical calculations it is often convenient to assume that the degrees can take up any positive real value:</a:t>
            </a:r>
            <a:endParaRPr/>
          </a:p>
        </p:txBody>
      </p:sp>
      <p:pic>
        <p:nvPicPr>
          <p:cNvPr id="230" name="Google Shape;230;p33"/>
          <p:cNvPicPr preferRelativeResize="0"/>
          <p:nvPr/>
        </p:nvPicPr>
        <p:blipFill rotWithShape="1">
          <a:blip r:embed="rId8">
            <a:alphaModFix/>
          </a:blip>
          <a:srcRect b="0" l="0" r="0" t="0"/>
          <a:stretch/>
        </p:blipFill>
        <p:spPr>
          <a:xfrm>
            <a:off x="4871498" y="1924724"/>
            <a:ext cx="1155700" cy="254000"/>
          </a:xfrm>
          <a:prstGeom prst="rect">
            <a:avLst/>
          </a:prstGeom>
          <a:noFill/>
          <a:ln>
            <a:noFill/>
          </a:ln>
        </p:spPr>
      </p:pic>
      <p:sp>
        <p:nvSpPr>
          <p:cNvPr id="231" name="Google Shape;231;p33"/>
          <p:cNvSpPr/>
          <p:nvPr/>
        </p:nvSpPr>
        <p:spPr>
          <a:xfrm>
            <a:off x="4831718" y="3113822"/>
            <a:ext cx="2400300" cy="1041400"/>
          </a:xfrm>
          <a:prstGeom prst="rect">
            <a:avLst/>
          </a:prstGeom>
          <a:noFill/>
          <a:ln>
            <a:noFill/>
          </a:ln>
        </p:spPr>
      </p:sp>
      <p:pic>
        <p:nvPicPr>
          <p:cNvPr id="232" name="Google Shape;232;p33"/>
          <p:cNvPicPr preferRelativeResize="0"/>
          <p:nvPr/>
        </p:nvPicPr>
        <p:blipFill rotWithShape="1">
          <a:blip r:embed="rId9">
            <a:alphaModFix/>
          </a:blip>
          <a:srcRect b="0" l="0" r="0" t="0"/>
          <a:stretch/>
        </p:blipFill>
        <p:spPr>
          <a:xfrm>
            <a:off x="4871498" y="4270928"/>
            <a:ext cx="1905000" cy="304800"/>
          </a:xfrm>
          <a:prstGeom prst="rect">
            <a:avLst/>
          </a:prstGeom>
          <a:noFill/>
          <a:ln>
            <a:noFill/>
          </a:ln>
        </p:spPr>
      </p:pic>
      <p:pic>
        <p:nvPicPr>
          <p:cNvPr id="233" name="Google Shape;233;p33"/>
          <p:cNvPicPr preferRelativeResize="0"/>
          <p:nvPr/>
        </p:nvPicPr>
        <p:blipFill rotWithShape="1">
          <a:blip r:embed="rId10">
            <a:alphaModFix/>
          </a:blip>
          <a:srcRect b="0" l="0" r="0" t="0"/>
          <a:stretch/>
        </p:blipFill>
        <p:spPr>
          <a:xfrm>
            <a:off x="3763634" y="5000625"/>
            <a:ext cx="203200" cy="266700"/>
          </a:xfrm>
          <a:prstGeom prst="rect">
            <a:avLst/>
          </a:prstGeom>
          <a:noFill/>
          <a:ln>
            <a:noFill/>
          </a:ln>
        </p:spPr>
      </p:pic>
      <p:pic>
        <p:nvPicPr>
          <p:cNvPr id="234" name="Google Shape;234;p33"/>
          <p:cNvPicPr preferRelativeResize="0"/>
          <p:nvPr/>
        </p:nvPicPr>
        <p:blipFill rotWithShape="1">
          <a:blip r:embed="rId11">
            <a:alphaModFix/>
          </a:blip>
          <a:srcRect b="0" l="0" r="0" t="0"/>
          <a:stretch/>
        </p:blipFill>
        <p:spPr>
          <a:xfrm>
            <a:off x="4871498" y="4910901"/>
            <a:ext cx="889000" cy="457200"/>
          </a:xfrm>
          <a:prstGeom prst="rect">
            <a:avLst/>
          </a:prstGeom>
          <a:noFill/>
          <a:ln>
            <a:noFill/>
          </a:ln>
        </p:spPr>
      </p:pic>
      <p:sp>
        <p:nvSpPr>
          <p:cNvPr id="235" name="Google Shape;235;p33"/>
          <p:cNvSpPr txBox="1"/>
          <p:nvPr/>
        </p:nvSpPr>
        <p:spPr>
          <a:xfrm>
            <a:off x="1220987" y="5012276"/>
            <a:ext cx="203132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INTERPRETATION:</a:t>
            </a:r>
            <a:endParaRPr/>
          </a:p>
        </p:txBody>
      </p:sp>
      <p:pic>
        <p:nvPicPr>
          <p:cNvPr id="236" name="Google Shape;236;p33"/>
          <p:cNvPicPr preferRelativeResize="0"/>
          <p:nvPr/>
        </p:nvPicPr>
        <p:blipFill rotWithShape="1">
          <a:blip r:embed="rId12">
            <a:alphaModFix/>
          </a:blip>
          <a:srcRect b="0" l="0" r="0" t="0"/>
          <a:stretch/>
        </p:blipFill>
        <p:spPr>
          <a:xfrm>
            <a:off x="4801586" y="2261330"/>
            <a:ext cx="1231900" cy="774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SUMMARY OF THE BEHAVIOR OF SCALE-FREE NETWORKS</a:t>
            </a:r>
            <a:endParaRPr/>
          </a:p>
        </p:txBody>
      </p:sp>
      <p:pic>
        <p:nvPicPr>
          <p:cNvPr id="852" name="Google Shape;852;p78"/>
          <p:cNvPicPr preferRelativeResize="0"/>
          <p:nvPr/>
        </p:nvPicPr>
        <p:blipFill rotWithShape="1">
          <a:blip r:embed="rId3">
            <a:alphaModFix/>
          </a:blip>
          <a:srcRect b="0" l="0" r="0" t="0"/>
          <a:stretch/>
        </p:blipFill>
        <p:spPr>
          <a:xfrm>
            <a:off x="1346200" y="622300"/>
            <a:ext cx="6451600" cy="5092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9"/>
          <p:cNvSpPr txBox="1"/>
          <p:nvPr>
            <p:ph type="title"/>
          </p:nvPr>
        </p:nvSpPr>
        <p:spPr>
          <a:xfrm>
            <a:off x="0" y="0"/>
            <a:ext cx="9144000" cy="635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latin typeface="Arial"/>
                <a:ea typeface="Arial"/>
                <a:cs typeface="Arial"/>
                <a:sym typeface="Arial"/>
              </a:rPr>
              <a:t>Distances in scale-free networks</a:t>
            </a:r>
            <a:endParaRPr sz="4000">
              <a:latin typeface="Arial"/>
              <a:ea typeface="Arial"/>
              <a:cs typeface="Arial"/>
              <a:sym typeface="Arial"/>
            </a:endParaRPr>
          </a:p>
        </p:txBody>
      </p:sp>
      <p:sp>
        <p:nvSpPr>
          <p:cNvPr id="859" name="Google Shape;859;p7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Graphicality: No large networks for </a:t>
            </a:r>
            <a:r>
              <a:rPr lang="en-US" sz="2000">
                <a:solidFill>
                  <a:schemeClr val="lt1"/>
                </a:solidFill>
                <a:latin typeface="Arial"/>
                <a:ea typeface="Arial"/>
                <a:cs typeface="Arial"/>
                <a:sym typeface="Arial"/>
              </a:rPr>
              <a:t>γ&lt;2</a:t>
            </a:r>
            <a:endParaRPr b="1" sz="2000">
              <a:solidFill>
                <a:schemeClr val="lt1"/>
              </a:solidFill>
              <a:latin typeface="Helvetica Neue"/>
              <a:ea typeface="Helvetica Neue"/>
              <a:cs typeface="Helvetica Neue"/>
              <a:sym typeface="Helvetica Neue"/>
            </a:endParaRPr>
          </a:p>
        </p:txBody>
      </p:sp>
      <p:pic>
        <p:nvPicPr>
          <p:cNvPr id="860" name="Google Shape;860;p79"/>
          <p:cNvPicPr preferRelativeResize="0"/>
          <p:nvPr/>
        </p:nvPicPr>
        <p:blipFill rotWithShape="1">
          <a:blip r:embed="rId3">
            <a:alphaModFix/>
          </a:blip>
          <a:srcRect b="0" l="0" r="0" t="0"/>
          <a:stretch/>
        </p:blipFill>
        <p:spPr>
          <a:xfrm>
            <a:off x="3284538" y="4979988"/>
            <a:ext cx="1779587" cy="554037"/>
          </a:xfrm>
          <a:prstGeom prst="rect">
            <a:avLst/>
          </a:prstGeom>
          <a:noFill/>
          <a:ln>
            <a:noFill/>
          </a:ln>
        </p:spPr>
      </p:pic>
      <p:sp>
        <p:nvSpPr>
          <p:cNvPr id="861" name="Google Shape;861;p79"/>
          <p:cNvSpPr txBox="1"/>
          <p:nvPr/>
        </p:nvSpPr>
        <p:spPr>
          <a:xfrm>
            <a:off x="715818" y="5143500"/>
            <a:ext cx="25067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 scale-free networks:</a:t>
            </a:r>
            <a:endParaRPr/>
          </a:p>
        </p:txBody>
      </p:sp>
      <p:sp>
        <p:nvSpPr>
          <p:cNvPr id="862" name="Google Shape;862;p79"/>
          <p:cNvSpPr txBox="1"/>
          <p:nvPr/>
        </p:nvSpPr>
        <p:spPr>
          <a:xfrm>
            <a:off x="5611091" y="5143500"/>
            <a:ext cx="21602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For γ&lt;2:   1/(γ-2)&gt;1</a:t>
            </a:r>
            <a:endParaRPr/>
          </a:p>
        </p:txBody>
      </p:sp>
      <p:pic>
        <p:nvPicPr>
          <p:cNvPr id="863" name="Google Shape;863;p79"/>
          <p:cNvPicPr preferRelativeResize="0"/>
          <p:nvPr/>
        </p:nvPicPr>
        <p:blipFill rotWithShape="1">
          <a:blip r:embed="rId4">
            <a:alphaModFix/>
          </a:blip>
          <a:srcRect b="0" l="0" r="0" t="0"/>
          <a:stretch/>
        </p:blipFill>
        <p:spPr>
          <a:xfrm>
            <a:off x="202036" y="982117"/>
            <a:ext cx="8803062" cy="38684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80"/>
          <p:cNvPicPr preferRelativeResize="0"/>
          <p:nvPr/>
        </p:nvPicPr>
        <p:blipFill rotWithShape="1">
          <a:blip r:embed="rId3">
            <a:alphaModFix/>
          </a:blip>
          <a:srcRect b="0" l="0" r="0" t="0"/>
          <a:stretch/>
        </p:blipFill>
        <p:spPr>
          <a:xfrm>
            <a:off x="4930409" y="2257426"/>
            <a:ext cx="3330789" cy="2641600"/>
          </a:xfrm>
          <a:prstGeom prst="rect">
            <a:avLst/>
          </a:prstGeom>
          <a:noFill/>
          <a:ln>
            <a:noFill/>
          </a:ln>
        </p:spPr>
      </p:pic>
      <p:pic>
        <p:nvPicPr>
          <p:cNvPr id="869" name="Google Shape;869;p80"/>
          <p:cNvPicPr preferRelativeResize="0"/>
          <p:nvPr/>
        </p:nvPicPr>
        <p:blipFill rotWithShape="1">
          <a:blip r:embed="rId4">
            <a:alphaModFix/>
          </a:blip>
          <a:srcRect b="0" l="0" r="0" t="0"/>
          <a:stretch/>
        </p:blipFill>
        <p:spPr>
          <a:xfrm>
            <a:off x="406400" y="2609850"/>
            <a:ext cx="1787525" cy="495300"/>
          </a:xfrm>
          <a:prstGeom prst="rect">
            <a:avLst/>
          </a:prstGeom>
          <a:noFill/>
          <a:ln>
            <a:noFill/>
          </a:ln>
        </p:spPr>
      </p:pic>
      <p:sp>
        <p:nvSpPr>
          <p:cNvPr id="870" name="Google Shape;870;p80"/>
          <p:cNvSpPr txBox="1"/>
          <p:nvPr/>
        </p:nvSpPr>
        <p:spPr>
          <a:xfrm>
            <a:off x="406400" y="768350"/>
            <a:ext cx="8197850" cy="1489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In order to document a scale-free networks, we need 2-3 orders of magnitude scaling. That is, </a:t>
            </a:r>
            <a:r>
              <a:rPr i="1" lang="en-US" sz="1600">
                <a:solidFill>
                  <a:schemeClr val="dk1"/>
                </a:solidFill>
                <a:latin typeface="Helvetica Neue"/>
                <a:ea typeface="Helvetica Neue"/>
                <a:cs typeface="Helvetica Neue"/>
                <a:sym typeface="Helvetica Neue"/>
              </a:rPr>
              <a:t>K</a:t>
            </a:r>
            <a:r>
              <a:rPr baseline="-25000" i="1" lang="en-US" sz="1600">
                <a:solidFill>
                  <a:schemeClr val="dk1"/>
                </a:solidFill>
                <a:latin typeface="Helvetica Neue"/>
                <a:ea typeface="Helvetica Neue"/>
                <a:cs typeface="Helvetica Neue"/>
                <a:sym typeface="Helvetica Neue"/>
              </a:rPr>
              <a:t>max</a:t>
            </a:r>
            <a:r>
              <a:rPr i="1" lang="en-US" sz="1600">
                <a:solidFill>
                  <a:schemeClr val="dk1"/>
                </a:solidFill>
                <a:latin typeface="Helvetica Neue"/>
                <a:ea typeface="Helvetica Neue"/>
                <a:cs typeface="Helvetica Neue"/>
                <a:sym typeface="Helvetica Neue"/>
              </a:rPr>
              <a:t>~ 10</a:t>
            </a:r>
            <a:r>
              <a:rPr baseline="30000" i="1" lang="en-US" sz="1600">
                <a:solidFill>
                  <a:schemeClr val="dk1"/>
                </a:solidFill>
                <a:latin typeface="Helvetica Neue"/>
                <a:ea typeface="Helvetica Neue"/>
                <a:cs typeface="Helvetica Neue"/>
                <a:sym typeface="Helvetica Neue"/>
              </a:rPr>
              <a:t>3</a:t>
            </a:r>
            <a:endParaRPr/>
          </a:p>
          <a:p>
            <a:pPr indent="0" lvl="0" marL="0" marR="0" rtl="0" algn="l">
              <a:spcBef>
                <a:spcPts val="0"/>
              </a:spcBef>
              <a:spcAft>
                <a:spcPts val="0"/>
              </a:spcAft>
              <a:buNone/>
            </a:pPr>
            <a:r>
              <a:t/>
            </a:r>
            <a:endParaRPr baseline="30000"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However, that constrains on the system size we require to document it. </a:t>
            </a:r>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For example, to measure an exponent </a:t>
            </a:r>
            <a:r>
              <a:rPr i="1" lang="en-US" sz="1600">
                <a:solidFill>
                  <a:srgbClr val="000000"/>
                </a:solidFill>
                <a:latin typeface="Helvetica Neue"/>
                <a:ea typeface="Helvetica Neue"/>
                <a:cs typeface="Helvetica Neue"/>
                <a:sym typeface="Helvetica Neue"/>
              </a:rPr>
              <a:t>γ=5</a:t>
            </a:r>
            <a:r>
              <a:rPr lang="en-US" sz="1600">
                <a:solidFill>
                  <a:srgbClr val="000000"/>
                </a:solidFill>
                <a:latin typeface="Helvetica Neue"/>
                <a:ea typeface="Helvetica Neue"/>
                <a:cs typeface="Helvetica Neue"/>
                <a:sym typeface="Helvetica Neue"/>
              </a:rPr>
              <a:t>,we need to maximum degree a system size of the order of</a:t>
            </a:r>
            <a:endParaRPr sz="1600">
              <a:solidFill>
                <a:schemeClr val="dk1"/>
              </a:solidFill>
              <a:latin typeface="Helvetica Neue"/>
              <a:ea typeface="Helvetica Neue"/>
              <a:cs typeface="Helvetica Neue"/>
              <a:sym typeface="Helvetica Neue"/>
            </a:endParaRPr>
          </a:p>
        </p:txBody>
      </p:sp>
      <p:pic>
        <p:nvPicPr>
          <p:cNvPr id="871" name="Google Shape;871;p80"/>
          <p:cNvPicPr preferRelativeResize="0"/>
          <p:nvPr/>
        </p:nvPicPr>
        <p:blipFill rotWithShape="1">
          <a:blip r:embed="rId5">
            <a:alphaModFix/>
          </a:blip>
          <a:srcRect b="0" l="0" r="0" t="0"/>
          <a:stretch/>
        </p:blipFill>
        <p:spPr>
          <a:xfrm>
            <a:off x="428625" y="3324225"/>
            <a:ext cx="2201863" cy="782638"/>
          </a:xfrm>
          <a:prstGeom prst="rect">
            <a:avLst/>
          </a:prstGeom>
          <a:noFill/>
          <a:ln>
            <a:noFill/>
          </a:ln>
        </p:spPr>
      </p:pic>
      <p:pic>
        <p:nvPicPr>
          <p:cNvPr id="872" name="Google Shape;872;p80"/>
          <p:cNvPicPr preferRelativeResize="0"/>
          <p:nvPr/>
        </p:nvPicPr>
        <p:blipFill rotWithShape="1">
          <a:blip r:embed="rId6">
            <a:alphaModFix/>
          </a:blip>
          <a:srcRect b="0" l="0" r="0" t="0"/>
          <a:stretch/>
        </p:blipFill>
        <p:spPr>
          <a:xfrm>
            <a:off x="5360988" y="4899025"/>
            <a:ext cx="3238500" cy="528638"/>
          </a:xfrm>
          <a:prstGeom prst="rect">
            <a:avLst/>
          </a:prstGeom>
          <a:noFill/>
          <a:ln>
            <a:noFill/>
          </a:ln>
        </p:spPr>
      </p:pic>
      <p:sp>
        <p:nvSpPr>
          <p:cNvPr id="873" name="Google Shape;873;p80"/>
          <p:cNvSpPr txBox="1"/>
          <p:nvPr/>
        </p:nvSpPr>
        <p:spPr>
          <a:xfrm>
            <a:off x="341313" y="5149850"/>
            <a:ext cx="1852612" cy="2778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Helvetica Neue"/>
                <a:ea typeface="Helvetica Neue"/>
                <a:cs typeface="Helvetica Neue"/>
                <a:sym typeface="Helvetica Neue"/>
              </a:rPr>
              <a:t>Onella et al. PNAS 2007</a:t>
            </a:r>
            <a:endParaRPr/>
          </a:p>
        </p:txBody>
      </p:sp>
      <p:sp>
        <p:nvSpPr>
          <p:cNvPr id="874" name="Google Shape;874;p80"/>
          <p:cNvSpPr txBox="1"/>
          <p:nvPr/>
        </p:nvSpPr>
        <p:spPr>
          <a:xfrm>
            <a:off x="7923213" y="3273425"/>
            <a:ext cx="1023937"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Helvetica Neue"/>
                <a:ea typeface="Helvetica Neue"/>
                <a:cs typeface="Helvetica Neue"/>
                <a:sym typeface="Helvetica Neue"/>
              </a:rPr>
              <a:t>N=4.6x10</a:t>
            </a:r>
            <a:r>
              <a:rPr baseline="30000" lang="en-US" sz="1400">
                <a:solidFill>
                  <a:schemeClr val="dk1"/>
                </a:solidFill>
                <a:latin typeface="Helvetica Neue"/>
                <a:ea typeface="Helvetica Neue"/>
                <a:cs typeface="Helvetica Neue"/>
                <a:sym typeface="Helvetica Neue"/>
              </a:rPr>
              <a:t>6</a:t>
            </a:r>
            <a:endParaRPr/>
          </a:p>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γ=8.4</a:t>
            </a:r>
            <a:endParaRPr baseline="30000" sz="1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baseline="30000" sz="1800">
              <a:solidFill>
                <a:schemeClr val="dk1"/>
              </a:solidFill>
              <a:latin typeface="Arial"/>
              <a:ea typeface="Arial"/>
              <a:cs typeface="Arial"/>
              <a:sym typeface="Arial"/>
            </a:endParaRPr>
          </a:p>
        </p:txBody>
      </p:sp>
      <p:sp>
        <p:nvSpPr>
          <p:cNvPr id="875" name="Google Shape;875;p80"/>
          <p:cNvSpPr txBox="1"/>
          <p:nvPr/>
        </p:nvSpPr>
        <p:spPr>
          <a:xfrm>
            <a:off x="3562350" y="3273425"/>
            <a:ext cx="1524000" cy="522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Helvetica Neue"/>
                <a:ea typeface="Helvetica Neue"/>
                <a:cs typeface="Helvetica Neue"/>
                <a:sym typeface="Helvetica Neue"/>
              </a:rPr>
              <a:t>Mobile Call Network</a:t>
            </a:r>
            <a:endParaRPr/>
          </a:p>
        </p:txBody>
      </p:sp>
      <p:sp>
        <p:nvSpPr>
          <p:cNvPr id="876" name="Google Shape;876;p8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Why don’t we see networks with exponents in the range of γ=4,5,6,  etc? </a:t>
            </a:r>
            <a:endParaRPr/>
          </a:p>
        </p:txBody>
      </p:sp>
      <p:sp>
        <p:nvSpPr>
          <p:cNvPr id="877" name="Google Shape;877;p80"/>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1"/>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PLOTTING POWER LAWS</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883" name="Google Shape;883;p8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ADVANCED TOPICS 4.B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82"/>
          <p:cNvPicPr preferRelativeResize="0"/>
          <p:nvPr/>
        </p:nvPicPr>
        <p:blipFill rotWithShape="1">
          <a:blip r:embed="rId3">
            <a:alphaModFix/>
          </a:blip>
          <a:srcRect b="0" l="10606" r="0" t="0"/>
          <a:stretch/>
        </p:blipFill>
        <p:spPr>
          <a:xfrm rot="-2866">
            <a:off x="-120650" y="976313"/>
            <a:ext cx="4845050" cy="3786187"/>
          </a:xfrm>
          <a:prstGeom prst="rect">
            <a:avLst/>
          </a:prstGeom>
          <a:noFill/>
          <a:ln>
            <a:noFill/>
          </a:ln>
        </p:spPr>
      </p:pic>
      <p:sp>
        <p:nvSpPr>
          <p:cNvPr id="889" name="Google Shape;889;p82"/>
          <p:cNvSpPr txBox="1"/>
          <p:nvPr/>
        </p:nvSpPr>
        <p:spPr>
          <a:xfrm>
            <a:off x="4487863" y="963613"/>
            <a:ext cx="4732337" cy="866775"/>
          </a:xfrm>
          <a:prstGeom prst="rect">
            <a:avLst/>
          </a:prstGeom>
          <a:no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None/>
            </a:pPr>
            <a:r>
              <a:rPr lang="en-US" sz="1600">
                <a:solidFill>
                  <a:srgbClr val="FF0000"/>
                </a:solidFill>
                <a:latin typeface="Helvetica Neue"/>
                <a:ea typeface="Helvetica Neue"/>
                <a:cs typeface="Helvetica Neue"/>
                <a:sym typeface="Helvetica Neue"/>
              </a:rPr>
              <a:t>2,800 Y2H interactions</a:t>
            </a:r>
            <a:endParaRPr/>
          </a:p>
          <a:p>
            <a:pPr indent="0" lvl="0" marL="0" marR="0" rtl="0" algn="ctr">
              <a:lnSpc>
                <a:spcPct val="70000"/>
              </a:lnSpc>
              <a:spcBef>
                <a:spcPts val="800"/>
              </a:spcBef>
              <a:spcAft>
                <a:spcPts val="0"/>
              </a:spcAft>
              <a:buNone/>
            </a:pPr>
            <a:r>
              <a:rPr lang="en-US" sz="1600">
                <a:solidFill>
                  <a:srgbClr val="1B1AFF"/>
                </a:solidFill>
                <a:latin typeface="Helvetica Neue"/>
                <a:ea typeface="Helvetica Neue"/>
                <a:cs typeface="Helvetica Neue"/>
                <a:sym typeface="Helvetica Neue"/>
              </a:rPr>
              <a:t>4,100 binary LC interactions</a:t>
            </a:r>
            <a:endParaRPr/>
          </a:p>
          <a:p>
            <a:pPr indent="0" lvl="0" marL="0" marR="0" rtl="0" algn="ctr">
              <a:lnSpc>
                <a:spcPct val="70000"/>
              </a:lnSpc>
              <a:spcBef>
                <a:spcPts val="800"/>
              </a:spcBef>
              <a:spcAft>
                <a:spcPts val="0"/>
              </a:spcAft>
              <a:buNone/>
            </a:pPr>
            <a:r>
              <a:rPr lang="en-US" sz="1600">
                <a:solidFill>
                  <a:srgbClr val="1B1AFF"/>
                </a:solidFill>
                <a:latin typeface="Helvetica Neue"/>
                <a:ea typeface="Helvetica Neue"/>
                <a:cs typeface="Helvetica Neue"/>
                <a:sym typeface="Helvetica Neue"/>
              </a:rPr>
              <a:t>(HPRD, MINT, BIND, DIP, MIPS)</a:t>
            </a:r>
            <a:endParaRPr/>
          </a:p>
        </p:txBody>
      </p:sp>
      <p:sp>
        <p:nvSpPr>
          <p:cNvPr id="890" name="Google Shape;890;p82"/>
          <p:cNvSpPr txBox="1"/>
          <p:nvPr/>
        </p:nvSpPr>
        <p:spPr>
          <a:xfrm>
            <a:off x="339725" y="1028700"/>
            <a:ext cx="1009650" cy="368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pic>
        <p:nvPicPr>
          <p:cNvPr id="891" name="Google Shape;891;p82"/>
          <p:cNvPicPr preferRelativeResize="0"/>
          <p:nvPr/>
        </p:nvPicPr>
        <p:blipFill rotWithShape="1">
          <a:blip r:embed="rId4">
            <a:alphaModFix/>
          </a:blip>
          <a:srcRect b="0" l="0" r="0" t="23117"/>
          <a:stretch/>
        </p:blipFill>
        <p:spPr>
          <a:xfrm>
            <a:off x="4487863" y="1854200"/>
            <a:ext cx="4191000" cy="2874963"/>
          </a:xfrm>
          <a:prstGeom prst="rect">
            <a:avLst/>
          </a:prstGeom>
          <a:noFill/>
          <a:ln>
            <a:noFill/>
          </a:ln>
        </p:spPr>
      </p:pic>
      <p:sp>
        <p:nvSpPr>
          <p:cNvPr id="892" name="Google Shape;892;p82"/>
          <p:cNvSpPr txBox="1"/>
          <p:nvPr/>
        </p:nvSpPr>
        <p:spPr>
          <a:xfrm>
            <a:off x="339725" y="5262563"/>
            <a:ext cx="3468688" cy="2762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FF0000"/>
                </a:solidFill>
                <a:latin typeface="Helvetica Neue"/>
                <a:ea typeface="Helvetica Neue"/>
                <a:cs typeface="Helvetica Neue"/>
                <a:sym typeface="Helvetica Neue"/>
              </a:rPr>
              <a:t>Rual et al. Nature 2005; Stelze et al. Cell 2005</a:t>
            </a:r>
            <a:endParaRPr/>
          </a:p>
        </p:txBody>
      </p:sp>
      <p:sp>
        <p:nvSpPr>
          <p:cNvPr id="893" name="Google Shape;893;p8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HUMAN INTERACTION NETWORK</a:t>
            </a:r>
            <a:endParaRPr/>
          </a:p>
        </p:txBody>
      </p:sp>
      <p:sp>
        <p:nvSpPr>
          <p:cNvPr id="894" name="Google Shape;894;p82"/>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83"/>
          <p:cNvSpPr txBox="1"/>
          <p:nvPr/>
        </p:nvSpPr>
        <p:spPr>
          <a:xfrm>
            <a:off x="2087563" y="4878388"/>
            <a:ext cx="1981200" cy="2778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(linear scale)</a:t>
            </a:r>
            <a:endParaRPr sz="1200">
              <a:solidFill>
                <a:srgbClr val="000000"/>
              </a:solidFill>
              <a:latin typeface="Arial"/>
              <a:ea typeface="Arial"/>
              <a:cs typeface="Arial"/>
              <a:sym typeface="Arial"/>
            </a:endParaRPr>
          </a:p>
        </p:txBody>
      </p:sp>
      <p:sp>
        <p:nvSpPr>
          <p:cNvPr id="900" name="Google Shape;900;p83"/>
          <p:cNvSpPr/>
          <p:nvPr/>
        </p:nvSpPr>
        <p:spPr>
          <a:xfrm>
            <a:off x="152400" y="4445000"/>
            <a:ext cx="3733800" cy="101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901" name="Google Shape;901;p83"/>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pic>
        <p:nvPicPr>
          <p:cNvPr id="902" name="Google Shape;902;p83"/>
          <p:cNvPicPr preferRelativeResize="0"/>
          <p:nvPr/>
        </p:nvPicPr>
        <p:blipFill rotWithShape="1">
          <a:blip r:embed="rId3">
            <a:alphaModFix/>
          </a:blip>
          <a:srcRect b="0" l="0" r="0" t="0"/>
          <a:stretch/>
        </p:blipFill>
        <p:spPr>
          <a:xfrm>
            <a:off x="152399" y="205267"/>
            <a:ext cx="4941831" cy="5290293"/>
          </a:xfrm>
          <a:prstGeom prst="rect">
            <a:avLst/>
          </a:prstGeom>
          <a:noFill/>
          <a:ln>
            <a:noFill/>
          </a:ln>
        </p:spPr>
      </p:pic>
      <p:pic>
        <p:nvPicPr>
          <p:cNvPr id="903" name="Google Shape;903;p83"/>
          <p:cNvPicPr preferRelativeResize="0"/>
          <p:nvPr/>
        </p:nvPicPr>
        <p:blipFill rotWithShape="1">
          <a:blip r:embed="rId4">
            <a:alphaModFix/>
          </a:blip>
          <a:srcRect b="0" l="0" r="0" t="0"/>
          <a:stretch/>
        </p:blipFill>
        <p:spPr>
          <a:xfrm>
            <a:off x="5620848" y="1642825"/>
            <a:ext cx="2835867" cy="552442"/>
          </a:xfrm>
          <a:prstGeom prst="rect">
            <a:avLst/>
          </a:prstGeom>
          <a:noFill/>
          <a:ln>
            <a:noFill/>
          </a:ln>
        </p:spPr>
      </p:pic>
      <p:pic>
        <p:nvPicPr>
          <p:cNvPr id="904" name="Google Shape;904;p83"/>
          <p:cNvPicPr preferRelativeResize="0"/>
          <p:nvPr/>
        </p:nvPicPr>
        <p:blipFill rotWithShape="1">
          <a:blip r:embed="rId5">
            <a:alphaModFix/>
          </a:blip>
          <a:srcRect b="0" l="0" r="0" t="0"/>
          <a:stretch/>
        </p:blipFill>
        <p:spPr>
          <a:xfrm>
            <a:off x="5635278" y="2362784"/>
            <a:ext cx="3111613" cy="422565"/>
          </a:xfrm>
          <a:prstGeom prst="rect">
            <a:avLst/>
          </a:prstGeom>
          <a:noFill/>
          <a:ln>
            <a:noFill/>
          </a:ln>
        </p:spPr>
      </p:pic>
      <p:pic>
        <p:nvPicPr>
          <p:cNvPr id="905" name="Google Shape;905;p83"/>
          <p:cNvPicPr preferRelativeResize="0"/>
          <p:nvPr/>
        </p:nvPicPr>
        <p:blipFill rotWithShape="1">
          <a:blip r:embed="rId6">
            <a:alphaModFix/>
          </a:blip>
          <a:srcRect b="0" l="0" r="0" t="0"/>
          <a:stretch/>
        </p:blipFill>
        <p:spPr>
          <a:xfrm>
            <a:off x="5635278" y="3042811"/>
            <a:ext cx="3201625" cy="457375"/>
          </a:xfrm>
          <a:prstGeom prst="rect">
            <a:avLst/>
          </a:prstGeom>
          <a:noFill/>
          <a:ln>
            <a:noFill/>
          </a:ln>
        </p:spPr>
      </p:pic>
      <p:pic>
        <p:nvPicPr>
          <p:cNvPr id="906" name="Google Shape;906;p83"/>
          <p:cNvPicPr preferRelativeResize="0"/>
          <p:nvPr/>
        </p:nvPicPr>
        <p:blipFill rotWithShape="1">
          <a:blip r:embed="rId7">
            <a:alphaModFix/>
          </a:blip>
          <a:srcRect b="0" l="0" r="0" t="0"/>
          <a:stretch/>
        </p:blipFill>
        <p:spPr>
          <a:xfrm>
            <a:off x="5635277" y="3726582"/>
            <a:ext cx="3270332" cy="38649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84"/>
          <p:cNvPicPr preferRelativeResize="0"/>
          <p:nvPr/>
        </p:nvPicPr>
        <p:blipFill rotWithShape="1">
          <a:blip r:embed="rId3">
            <a:alphaModFix/>
          </a:blip>
          <a:srcRect b="0" l="0" r="0" t="0"/>
          <a:stretch/>
        </p:blipFill>
        <p:spPr>
          <a:xfrm>
            <a:off x="0" y="1249363"/>
            <a:ext cx="9144000" cy="3460750"/>
          </a:xfrm>
          <a:prstGeom prst="rect">
            <a:avLst/>
          </a:prstGeom>
          <a:noFill/>
          <a:ln>
            <a:noFill/>
          </a:ln>
        </p:spPr>
      </p:pic>
      <p:cxnSp>
        <p:nvCxnSpPr>
          <p:cNvPr id="912" name="Google Shape;912;p84"/>
          <p:cNvCxnSpPr/>
          <p:nvPr/>
        </p:nvCxnSpPr>
        <p:spPr>
          <a:xfrm flipH="1">
            <a:off x="1154113" y="3608388"/>
            <a:ext cx="990600" cy="698500"/>
          </a:xfrm>
          <a:prstGeom prst="straightConnector1">
            <a:avLst/>
          </a:prstGeom>
          <a:noFill/>
          <a:ln cap="flat" cmpd="sng" w="9525">
            <a:solidFill>
              <a:schemeClr val="dk1"/>
            </a:solidFill>
            <a:prstDash val="dash"/>
            <a:round/>
            <a:headEnd len="med" w="med" type="none"/>
            <a:tailEnd len="med" w="med" type="none"/>
          </a:ln>
        </p:spPr>
      </p:cxnSp>
      <p:cxnSp>
        <p:nvCxnSpPr>
          <p:cNvPr id="913" name="Google Shape;913;p84"/>
          <p:cNvCxnSpPr/>
          <p:nvPr/>
        </p:nvCxnSpPr>
        <p:spPr>
          <a:xfrm>
            <a:off x="2689225" y="3598863"/>
            <a:ext cx="304800" cy="762000"/>
          </a:xfrm>
          <a:prstGeom prst="straightConnector1">
            <a:avLst/>
          </a:prstGeom>
          <a:noFill/>
          <a:ln cap="flat" cmpd="sng" w="9525">
            <a:solidFill>
              <a:schemeClr val="dk1"/>
            </a:solidFill>
            <a:prstDash val="dash"/>
            <a:round/>
            <a:headEnd len="med" w="med" type="none"/>
            <a:tailEnd len="med" w="med" type="none"/>
          </a:ln>
        </p:spPr>
      </p:cxnSp>
      <p:sp>
        <p:nvSpPr>
          <p:cNvPr id="914" name="Google Shape;914;p84"/>
          <p:cNvSpPr txBox="1"/>
          <p:nvPr/>
        </p:nvSpPr>
        <p:spPr>
          <a:xfrm>
            <a:off x="2087563" y="4540250"/>
            <a:ext cx="1981200" cy="2778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(linear scale)</a:t>
            </a:r>
            <a:endParaRPr sz="1200">
              <a:solidFill>
                <a:srgbClr val="000000"/>
              </a:solidFill>
              <a:latin typeface="Arial"/>
              <a:ea typeface="Arial"/>
              <a:cs typeface="Arial"/>
              <a:sym typeface="Arial"/>
            </a:endParaRPr>
          </a:p>
        </p:txBody>
      </p:sp>
      <p:sp>
        <p:nvSpPr>
          <p:cNvPr id="915" name="Google Shape;915;p84"/>
          <p:cNvSpPr txBox="1"/>
          <p:nvPr/>
        </p:nvSpPr>
        <p:spPr>
          <a:xfrm>
            <a:off x="4038600" y="4043363"/>
            <a:ext cx="3276600" cy="83026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rgbClr val="000000"/>
                </a:solidFill>
                <a:latin typeface="Arial"/>
                <a:ea typeface="Arial"/>
                <a:cs typeface="Arial"/>
                <a:sym typeface="Arial"/>
              </a:rPr>
              <a:t>P</a:t>
            </a:r>
            <a:r>
              <a:rPr lang="en-US" sz="2400">
                <a:solidFill>
                  <a:srgbClr val="000000"/>
                </a:solidFill>
                <a:latin typeface="Arial"/>
                <a:ea typeface="Arial"/>
                <a:cs typeface="Arial"/>
                <a:sym typeface="Arial"/>
              </a:rPr>
              <a:t>(</a:t>
            </a:r>
            <a:r>
              <a:rPr i="1" lang="en-US" sz="2400">
                <a:solidFill>
                  <a:srgbClr val="000000"/>
                </a:solidFill>
                <a:latin typeface="Arial"/>
                <a:ea typeface="Arial"/>
                <a:cs typeface="Arial"/>
                <a:sym typeface="Arial"/>
              </a:rPr>
              <a:t>k</a:t>
            </a:r>
            <a:r>
              <a:rPr lang="en-US" sz="2400">
                <a:solidFill>
                  <a:srgbClr val="000000"/>
                </a:solidFill>
                <a:latin typeface="Arial"/>
                <a:ea typeface="Arial"/>
                <a:cs typeface="Arial"/>
                <a:sym typeface="Arial"/>
              </a:rPr>
              <a:t>) ~ (</a:t>
            </a:r>
            <a:r>
              <a:rPr i="1" lang="en-US" sz="2400">
                <a:solidFill>
                  <a:srgbClr val="000000"/>
                </a:solidFill>
                <a:latin typeface="Arial"/>
                <a:ea typeface="Arial"/>
                <a:cs typeface="Arial"/>
                <a:sym typeface="Arial"/>
              </a:rPr>
              <a:t>k</a:t>
            </a:r>
            <a:r>
              <a:rPr lang="en-US" sz="2400">
                <a:solidFill>
                  <a:srgbClr val="000000"/>
                </a:solidFill>
                <a:latin typeface="Arial"/>
                <a:ea typeface="Arial"/>
                <a:cs typeface="Arial"/>
                <a:sym typeface="Arial"/>
              </a:rPr>
              <a:t>+</a:t>
            </a:r>
            <a:r>
              <a:rPr i="1" lang="en-US" sz="2400">
                <a:solidFill>
                  <a:srgbClr val="000000"/>
                </a:solidFill>
                <a:latin typeface="Arial"/>
                <a:ea typeface="Arial"/>
                <a:cs typeface="Arial"/>
                <a:sym typeface="Arial"/>
              </a:rPr>
              <a:t>k</a:t>
            </a:r>
            <a:r>
              <a:rPr baseline="-25000" lang="en-US" sz="2400">
                <a:solidFill>
                  <a:srgbClr val="000000"/>
                </a:solidFill>
                <a:latin typeface="Arial"/>
                <a:ea typeface="Arial"/>
                <a:cs typeface="Arial"/>
                <a:sym typeface="Arial"/>
              </a:rPr>
              <a:t>0</a:t>
            </a:r>
            <a:r>
              <a:rPr lang="en-US" sz="2400">
                <a:solidFill>
                  <a:srgbClr val="000000"/>
                </a:solidFill>
                <a:latin typeface="Arial"/>
                <a:ea typeface="Arial"/>
                <a:cs typeface="Arial"/>
                <a:sym typeface="Arial"/>
              </a:rPr>
              <a:t>)</a:t>
            </a:r>
            <a:r>
              <a:rPr baseline="30000" lang="en-US" sz="2400">
                <a:solidFill>
                  <a:srgbClr val="000000"/>
                </a:solidFill>
                <a:latin typeface="Batang"/>
                <a:ea typeface="Batang"/>
                <a:cs typeface="Batang"/>
                <a:sym typeface="Batang"/>
              </a:rPr>
              <a:t>-γ</a:t>
            </a:r>
            <a:br>
              <a:rPr lang="en-US" sz="2400">
                <a:solidFill>
                  <a:srgbClr val="000000"/>
                </a:solidFill>
                <a:latin typeface="Arial"/>
                <a:ea typeface="Arial"/>
                <a:cs typeface="Arial"/>
                <a:sym typeface="Arial"/>
              </a:rPr>
            </a:br>
            <a:r>
              <a:rPr i="1" lang="en-US" sz="2400">
                <a:solidFill>
                  <a:srgbClr val="000000"/>
                </a:solidFill>
                <a:latin typeface="Arial"/>
                <a:ea typeface="Arial"/>
                <a:cs typeface="Arial"/>
                <a:sym typeface="Arial"/>
              </a:rPr>
              <a:t>k</a:t>
            </a:r>
            <a:r>
              <a:rPr baseline="-25000" lang="en-US" sz="2400">
                <a:solidFill>
                  <a:srgbClr val="000000"/>
                </a:solidFill>
                <a:latin typeface="Arial"/>
                <a:ea typeface="Arial"/>
                <a:cs typeface="Arial"/>
                <a:sym typeface="Arial"/>
              </a:rPr>
              <a:t>0</a:t>
            </a:r>
            <a:r>
              <a:rPr lang="en-US" sz="2400">
                <a:solidFill>
                  <a:srgbClr val="000000"/>
                </a:solidFill>
                <a:latin typeface="Arial"/>
                <a:ea typeface="Arial"/>
                <a:cs typeface="Arial"/>
                <a:sym typeface="Arial"/>
              </a:rPr>
              <a:t> = 1.4, γ=2.6.</a:t>
            </a:r>
            <a:endParaRPr sz="2400">
              <a:solidFill>
                <a:srgbClr val="000000"/>
              </a:solidFill>
              <a:latin typeface="Arial"/>
              <a:ea typeface="Arial"/>
              <a:cs typeface="Arial"/>
              <a:sym typeface="Arial"/>
            </a:endParaRPr>
          </a:p>
        </p:txBody>
      </p:sp>
      <p:sp>
        <p:nvSpPr>
          <p:cNvPr id="916" name="Google Shape;916;p8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HUMAN INTERACTION DATA BY RUAL ET AL.</a:t>
            </a:r>
            <a:endParaRPr/>
          </a:p>
        </p:txBody>
      </p:sp>
      <p:sp>
        <p:nvSpPr>
          <p:cNvPr id="917" name="Google Shape;917;p84"/>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85"/>
          <p:cNvSpPr txBox="1"/>
          <p:nvPr>
            <p:ph idx="4294967295" type="title"/>
          </p:nvPr>
        </p:nvSpPr>
        <p:spPr>
          <a:xfrm>
            <a:off x="685800" y="-1079500"/>
            <a:ext cx="77724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000"/>
              <a:t>Http://www.nd.edu/~networks</a:t>
            </a:r>
            <a:endParaRPr/>
          </a:p>
        </p:txBody>
      </p:sp>
      <p:sp>
        <p:nvSpPr>
          <p:cNvPr id="923" name="Google Shape;923;p8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COMMON MISCONCEPTIONS</a:t>
            </a:r>
            <a:endParaRPr/>
          </a:p>
        </p:txBody>
      </p:sp>
      <p:sp>
        <p:nvSpPr>
          <p:cNvPr id="924" name="Google Shape;924;p85"/>
          <p:cNvSpPr txBox="1"/>
          <p:nvPr/>
        </p:nvSpPr>
        <p:spPr>
          <a:xfrm>
            <a:off x="6148388" y="5400675"/>
            <a:ext cx="2919412"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Scale-Free Property</a:t>
            </a:r>
            <a:endParaRPr i="1" sz="600">
              <a:solidFill>
                <a:srgbClr val="BFBFBF"/>
              </a:solidFill>
              <a:latin typeface="Helvetica Neue"/>
              <a:ea typeface="Helvetica Neue"/>
              <a:cs typeface="Helvetica Neue"/>
              <a:sym typeface="Helvetica Neue"/>
            </a:endParaRPr>
          </a:p>
        </p:txBody>
      </p:sp>
      <p:pic>
        <p:nvPicPr>
          <p:cNvPr id="925" name="Google Shape;925;p85"/>
          <p:cNvPicPr preferRelativeResize="0"/>
          <p:nvPr/>
        </p:nvPicPr>
        <p:blipFill rotWithShape="1">
          <a:blip r:embed="rId3">
            <a:alphaModFix/>
          </a:blip>
          <a:srcRect b="0" l="0" r="0" t="0"/>
          <a:stretch/>
        </p:blipFill>
        <p:spPr>
          <a:xfrm>
            <a:off x="43295" y="1345779"/>
            <a:ext cx="2970169" cy="3383239"/>
          </a:xfrm>
          <a:prstGeom prst="rect">
            <a:avLst/>
          </a:prstGeom>
          <a:noFill/>
          <a:ln>
            <a:noFill/>
          </a:ln>
        </p:spPr>
      </p:pic>
      <p:pic>
        <p:nvPicPr>
          <p:cNvPr id="926" name="Google Shape;926;p85"/>
          <p:cNvPicPr preferRelativeResize="0"/>
          <p:nvPr/>
        </p:nvPicPr>
        <p:blipFill rotWithShape="1">
          <a:blip r:embed="rId4">
            <a:alphaModFix/>
          </a:blip>
          <a:srcRect b="0" l="0" r="0" t="0"/>
          <a:stretch/>
        </p:blipFill>
        <p:spPr>
          <a:xfrm>
            <a:off x="6119373" y="1390071"/>
            <a:ext cx="2948427" cy="3338947"/>
          </a:xfrm>
          <a:prstGeom prst="rect">
            <a:avLst/>
          </a:prstGeom>
          <a:noFill/>
          <a:ln>
            <a:noFill/>
          </a:ln>
        </p:spPr>
      </p:pic>
      <p:pic>
        <p:nvPicPr>
          <p:cNvPr id="927" name="Google Shape;927;p85"/>
          <p:cNvPicPr preferRelativeResize="0"/>
          <p:nvPr/>
        </p:nvPicPr>
        <p:blipFill rotWithShape="1">
          <a:blip r:embed="rId5">
            <a:alphaModFix/>
          </a:blip>
          <a:srcRect b="0" l="0" r="0" t="0"/>
          <a:stretch/>
        </p:blipFill>
        <p:spPr>
          <a:xfrm>
            <a:off x="3469425" y="1712767"/>
            <a:ext cx="2433764" cy="625187"/>
          </a:xfrm>
          <a:prstGeom prst="rect">
            <a:avLst/>
          </a:prstGeom>
          <a:noFill/>
          <a:ln>
            <a:noFill/>
          </a:ln>
        </p:spPr>
      </p:pic>
      <p:pic>
        <p:nvPicPr>
          <p:cNvPr id="928" name="Google Shape;928;p85"/>
          <p:cNvPicPr preferRelativeResize="0"/>
          <p:nvPr/>
        </p:nvPicPr>
        <p:blipFill rotWithShape="1">
          <a:blip r:embed="rId6">
            <a:alphaModFix/>
          </a:blip>
          <a:srcRect b="0" l="0" r="0" t="0"/>
          <a:stretch/>
        </p:blipFill>
        <p:spPr>
          <a:xfrm>
            <a:off x="3873500" y="2515177"/>
            <a:ext cx="1610376" cy="674617"/>
          </a:xfrm>
          <a:prstGeom prst="rect">
            <a:avLst/>
          </a:prstGeom>
          <a:noFill/>
          <a:ln>
            <a:noFill/>
          </a:ln>
        </p:spPr>
      </p:pic>
      <p:pic>
        <p:nvPicPr>
          <p:cNvPr id="929" name="Google Shape;929;p85"/>
          <p:cNvPicPr preferRelativeResize="0"/>
          <p:nvPr/>
        </p:nvPicPr>
        <p:blipFill rotWithShape="1">
          <a:blip r:embed="rId7">
            <a:alphaModFix/>
          </a:blip>
          <a:srcRect b="0" l="0" r="0" t="0"/>
          <a:stretch/>
        </p:blipFill>
        <p:spPr>
          <a:xfrm>
            <a:off x="4106725" y="3379932"/>
            <a:ext cx="1203976" cy="497294"/>
          </a:xfrm>
          <a:prstGeom prst="rect">
            <a:avLst/>
          </a:prstGeom>
          <a:noFill/>
          <a:ln>
            <a:noFill/>
          </a:ln>
        </p:spPr>
      </p:pic>
      <p:pic>
        <p:nvPicPr>
          <p:cNvPr id="930" name="Google Shape;930;p85"/>
          <p:cNvPicPr preferRelativeResize="0"/>
          <p:nvPr/>
        </p:nvPicPr>
        <p:blipFill rotWithShape="1">
          <a:blip r:embed="rId8">
            <a:alphaModFix/>
          </a:blip>
          <a:srcRect b="0" l="0" r="0" t="0"/>
          <a:stretch/>
        </p:blipFill>
        <p:spPr>
          <a:xfrm>
            <a:off x="4224486" y="4040331"/>
            <a:ext cx="941901" cy="45575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86"/>
          <p:cNvSpPr txBox="1"/>
          <p:nvPr/>
        </p:nvSpPr>
        <p:spPr>
          <a:xfrm>
            <a:off x="0" y="2134225"/>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Generating networks with a pre-defined p</a:t>
            </a:r>
            <a:r>
              <a:rPr baseline="-25000" lang="en-US" sz="4400">
                <a:solidFill>
                  <a:schemeClr val="dk1"/>
                </a:solidFill>
                <a:latin typeface="Arial"/>
                <a:ea typeface="Arial"/>
                <a:cs typeface="Arial"/>
                <a:sym typeface="Arial"/>
              </a:rPr>
              <a:t>k</a:t>
            </a:r>
            <a:endParaRPr baseline="-25000" sz="4400">
              <a:solidFill>
                <a:schemeClr val="dk1"/>
              </a:solidFill>
              <a:latin typeface="Arial"/>
              <a:ea typeface="Arial"/>
              <a:cs typeface="Arial"/>
              <a:sym typeface="Arial"/>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936" name="Google Shape;936;p8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8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937" name="Google Shape;937;p86"/>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Configuration model</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943" name="Google Shape;943;p87"/>
          <p:cNvSpPr txBox="1"/>
          <p:nvPr/>
        </p:nvSpPr>
        <p:spPr>
          <a:xfrm>
            <a:off x="4902516" y="1029828"/>
            <a:ext cx="4196117"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 </a:t>
            </a:r>
            <a:r>
              <a:rPr b="1" i="1" lang="en-US" sz="1400">
                <a:solidFill>
                  <a:schemeClr val="dk1"/>
                </a:solidFill>
                <a:latin typeface="Arial"/>
                <a:ea typeface="Arial"/>
                <a:cs typeface="Arial"/>
                <a:sym typeface="Arial"/>
              </a:rPr>
              <a:t>Degree sequence</a:t>
            </a:r>
            <a:r>
              <a:rPr i="1" lang="en-US" sz="1400">
                <a:solidFill>
                  <a:schemeClr val="dk1"/>
                </a:solidFill>
                <a:latin typeface="Arial"/>
                <a:ea typeface="Arial"/>
                <a:cs typeface="Arial"/>
                <a:sym typeface="Arial"/>
              </a:rPr>
              <a:t>: Assign a degree to each node, represented as stubs or half-links. The degree sequence is either generated analytically from a preselected  distribution (Box 4.5), or it is extracted from the adjacency matrix of a real network. We must start from an even number of stubs, otherwise we will be left with unpaired stubs. (2) </a:t>
            </a:r>
            <a:r>
              <a:rPr b="1" i="1" lang="en-US" sz="1400">
                <a:solidFill>
                  <a:schemeClr val="dk1"/>
                </a:solidFill>
                <a:latin typeface="Arial"/>
                <a:ea typeface="Arial"/>
                <a:cs typeface="Arial"/>
                <a:sym typeface="Arial"/>
              </a:rPr>
              <a:t>Network assembly</a:t>
            </a:r>
            <a:r>
              <a:rPr i="1" lang="en-US" sz="1400">
                <a:solidFill>
                  <a:schemeClr val="dk1"/>
                </a:solidFill>
                <a:latin typeface="Arial"/>
                <a:ea typeface="Arial"/>
                <a:cs typeface="Arial"/>
                <a:sym typeface="Arial"/>
              </a:rPr>
              <a:t>: Randomly select a stub pair and connect them. Then randomly choose another pair from the remaining  stubs and connect them. This procedure is repeated until all stubs are paired up. Depending on the order in which the stubs were chosen, we obtain different networks. Some networks include cycles (2a), others self-edges (2b) or multi-edges (2c). Yet, the expected number of self- and multi-edges goes to zero in the  limit.</a:t>
            </a:r>
            <a:endParaRPr sz="1400">
              <a:solidFill>
                <a:schemeClr val="dk1"/>
              </a:solidFill>
              <a:latin typeface="Arial"/>
              <a:ea typeface="Arial"/>
              <a:cs typeface="Arial"/>
              <a:sym typeface="Arial"/>
            </a:endParaRPr>
          </a:p>
        </p:txBody>
      </p:sp>
      <p:pic>
        <p:nvPicPr>
          <p:cNvPr id="944" name="Google Shape;944;p87"/>
          <p:cNvPicPr preferRelativeResize="0"/>
          <p:nvPr/>
        </p:nvPicPr>
        <p:blipFill rotWithShape="1">
          <a:blip r:embed="rId3">
            <a:alphaModFix/>
          </a:blip>
          <a:srcRect b="0" l="0" r="0" t="0"/>
          <a:stretch/>
        </p:blipFill>
        <p:spPr>
          <a:xfrm>
            <a:off x="1638795" y="4932821"/>
            <a:ext cx="1092200" cy="495300"/>
          </a:xfrm>
          <a:prstGeom prst="rect">
            <a:avLst/>
          </a:prstGeom>
          <a:noFill/>
          <a:ln>
            <a:noFill/>
          </a:ln>
        </p:spPr>
      </p:pic>
      <p:pic>
        <p:nvPicPr>
          <p:cNvPr id="945" name="Google Shape;945;p87"/>
          <p:cNvPicPr preferRelativeResize="0"/>
          <p:nvPr/>
        </p:nvPicPr>
        <p:blipFill rotWithShape="1">
          <a:blip r:embed="rId4">
            <a:alphaModFix/>
          </a:blip>
          <a:srcRect b="0" l="0" r="0" t="0"/>
          <a:stretch/>
        </p:blipFill>
        <p:spPr>
          <a:xfrm>
            <a:off x="0" y="1029828"/>
            <a:ext cx="4514341" cy="35161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80/20 RULE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43" name="Google Shape;243;p3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244" name="Google Shape;244;p34"/>
          <p:cNvPicPr preferRelativeResize="0"/>
          <p:nvPr/>
        </p:nvPicPr>
        <p:blipFill rotWithShape="1">
          <a:blip r:embed="rId3">
            <a:alphaModFix/>
          </a:blip>
          <a:srcRect b="0" l="0" r="0" t="0"/>
          <a:stretch/>
        </p:blipFill>
        <p:spPr>
          <a:xfrm>
            <a:off x="594831" y="571501"/>
            <a:ext cx="2488003" cy="3901306"/>
          </a:xfrm>
          <a:prstGeom prst="rect">
            <a:avLst/>
          </a:prstGeom>
          <a:noFill/>
          <a:ln>
            <a:noFill/>
          </a:ln>
        </p:spPr>
      </p:pic>
      <p:sp>
        <p:nvSpPr>
          <p:cNvPr id="245" name="Google Shape;245;p34"/>
          <p:cNvSpPr/>
          <p:nvPr/>
        </p:nvSpPr>
        <p:spPr>
          <a:xfrm>
            <a:off x="82185" y="4699337"/>
            <a:ext cx="8834490"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Vilfredo Federico Damaso Pareto (1848 – 1923)</a:t>
            </a:r>
            <a:r>
              <a:rPr b="1" lang="en-US" sz="14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Italian economist, political scientist and philosopher, who had important contributions to our understanding of income distribution and to the analysis of individuals choices. A number of fundamental principles are named after him, like Pareto efficiency, Pareto distribution (another name for a power-law distribution), the Pareto principle (or 80/20 law).</a:t>
            </a:r>
            <a:endParaRPr/>
          </a:p>
        </p:txBody>
      </p:sp>
      <p:pic>
        <p:nvPicPr>
          <p:cNvPr id="246" name="Google Shape;246;p34"/>
          <p:cNvPicPr preferRelativeResize="0"/>
          <p:nvPr/>
        </p:nvPicPr>
        <p:blipFill rotWithShape="1">
          <a:blip r:embed="rId4">
            <a:alphaModFix/>
          </a:blip>
          <a:srcRect b="0" l="0" r="0" t="0"/>
          <a:stretch/>
        </p:blipFill>
        <p:spPr>
          <a:xfrm>
            <a:off x="4572000" y="1365159"/>
            <a:ext cx="3253617" cy="237991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8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Degree Preserving randomization</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951" name="Google Shape;951;p88"/>
          <p:cNvPicPr preferRelativeResize="0"/>
          <p:nvPr/>
        </p:nvPicPr>
        <p:blipFill rotWithShape="1">
          <a:blip r:embed="rId3">
            <a:alphaModFix/>
          </a:blip>
          <a:srcRect b="0" l="0" r="0" t="0"/>
          <a:stretch/>
        </p:blipFill>
        <p:spPr>
          <a:xfrm>
            <a:off x="1218668" y="789708"/>
            <a:ext cx="6314444" cy="482327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8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Hidden parameter model</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957" name="Google Shape;957;p89"/>
          <p:cNvPicPr preferRelativeResize="0"/>
          <p:nvPr/>
        </p:nvPicPr>
        <p:blipFill rotWithShape="1">
          <a:blip r:embed="rId3">
            <a:alphaModFix/>
          </a:blip>
          <a:srcRect b="0" l="0" r="0" t="0"/>
          <a:stretch/>
        </p:blipFill>
        <p:spPr>
          <a:xfrm>
            <a:off x="5767529" y="897901"/>
            <a:ext cx="1870025" cy="669515"/>
          </a:xfrm>
          <a:prstGeom prst="rect">
            <a:avLst/>
          </a:prstGeom>
          <a:noFill/>
          <a:ln>
            <a:noFill/>
          </a:ln>
        </p:spPr>
      </p:pic>
      <p:pic>
        <p:nvPicPr>
          <p:cNvPr id="958" name="Google Shape;958;p89"/>
          <p:cNvPicPr preferRelativeResize="0"/>
          <p:nvPr/>
        </p:nvPicPr>
        <p:blipFill rotWithShape="1">
          <a:blip r:embed="rId4">
            <a:alphaModFix/>
          </a:blip>
          <a:srcRect b="0" l="0" r="0" t="0"/>
          <a:stretch/>
        </p:blipFill>
        <p:spPr>
          <a:xfrm>
            <a:off x="222949" y="571500"/>
            <a:ext cx="4106426" cy="4404301"/>
          </a:xfrm>
          <a:prstGeom prst="rect">
            <a:avLst/>
          </a:prstGeom>
          <a:noFill/>
          <a:ln>
            <a:noFill/>
          </a:ln>
        </p:spPr>
      </p:pic>
      <p:pic>
        <p:nvPicPr>
          <p:cNvPr id="959" name="Google Shape;959;p89"/>
          <p:cNvPicPr preferRelativeResize="0"/>
          <p:nvPr/>
        </p:nvPicPr>
        <p:blipFill rotWithShape="1">
          <a:blip r:embed="rId5">
            <a:alphaModFix/>
          </a:blip>
          <a:srcRect b="0" l="0" r="0" t="0"/>
          <a:stretch/>
        </p:blipFill>
        <p:spPr>
          <a:xfrm>
            <a:off x="5995826" y="2204891"/>
            <a:ext cx="2132596" cy="609313"/>
          </a:xfrm>
          <a:prstGeom prst="rect">
            <a:avLst/>
          </a:prstGeom>
          <a:noFill/>
          <a:ln>
            <a:noFill/>
          </a:ln>
        </p:spPr>
      </p:pic>
      <p:pic>
        <p:nvPicPr>
          <p:cNvPr id="960" name="Google Shape;960;p89"/>
          <p:cNvPicPr preferRelativeResize="0"/>
          <p:nvPr/>
        </p:nvPicPr>
        <p:blipFill rotWithShape="1">
          <a:blip r:embed="rId6">
            <a:alphaModFix/>
          </a:blip>
          <a:srcRect b="0" l="0" r="0" t="0"/>
          <a:stretch/>
        </p:blipFill>
        <p:spPr>
          <a:xfrm>
            <a:off x="6263440" y="3448625"/>
            <a:ext cx="1426219" cy="388969"/>
          </a:xfrm>
          <a:prstGeom prst="rect">
            <a:avLst/>
          </a:prstGeom>
          <a:noFill/>
          <a:ln>
            <a:noFill/>
          </a:ln>
        </p:spPr>
      </p:pic>
      <p:pic>
        <p:nvPicPr>
          <p:cNvPr id="961" name="Google Shape;961;p89"/>
          <p:cNvPicPr preferRelativeResize="0"/>
          <p:nvPr/>
        </p:nvPicPr>
        <p:blipFill rotWithShape="1">
          <a:blip r:embed="rId7">
            <a:alphaModFix/>
          </a:blip>
          <a:srcRect b="0" l="0" r="0" t="0"/>
          <a:stretch/>
        </p:blipFill>
        <p:spPr>
          <a:xfrm>
            <a:off x="6263440" y="3982426"/>
            <a:ext cx="1641728" cy="752459"/>
          </a:xfrm>
          <a:prstGeom prst="rect">
            <a:avLst/>
          </a:prstGeom>
          <a:noFill/>
          <a:ln>
            <a:noFill/>
          </a:ln>
        </p:spPr>
      </p:pic>
      <p:pic>
        <p:nvPicPr>
          <p:cNvPr id="962" name="Google Shape;962;p89"/>
          <p:cNvPicPr preferRelativeResize="0"/>
          <p:nvPr/>
        </p:nvPicPr>
        <p:blipFill rotWithShape="1">
          <a:blip r:embed="rId8">
            <a:alphaModFix/>
          </a:blip>
          <a:srcRect b="0" l="0" r="0" t="0"/>
          <a:stretch/>
        </p:blipFill>
        <p:spPr>
          <a:xfrm>
            <a:off x="4444771" y="4975801"/>
            <a:ext cx="1818669" cy="606223"/>
          </a:xfrm>
          <a:prstGeom prst="rect">
            <a:avLst/>
          </a:prstGeom>
          <a:noFill/>
          <a:ln>
            <a:noFill/>
          </a:ln>
        </p:spPr>
      </p:pic>
      <p:pic>
        <p:nvPicPr>
          <p:cNvPr id="963" name="Google Shape;963;p89"/>
          <p:cNvPicPr preferRelativeResize="0"/>
          <p:nvPr/>
        </p:nvPicPr>
        <p:blipFill rotWithShape="1">
          <a:blip r:embed="rId9">
            <a:alphaModFix/>
          </a:blip>
          <a:srcRect b="0" l="0" r="0" t="0"/>
          <a:stretch/>
        </p:blipFill>
        <p:spPr>
          <a:xfrm>
            <a:off x="6670866" y="4864089"/>
            <a:ext cx="1457556" cy="6360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9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Hidden parameter model</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969" name="Google Shape;969;p90"/>
          <p:cNvSpPr/>
          <p:nvPr/>
        </p:nvSpPr>
        <p:spPr>
          <a:xfrm>
            <a:off x="4572000" y="873853"/>
            <a:ext cx="4572000" cy="35394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Start with N  isolated nodes and assign to each node a “hidden parameter” η , which can be randomly selected from a  ρ(η) distribution. We next connect each node pair with probability</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For example, the figure shows the probability to connect nodes (1,3) and (3,4). After connecting the nodes, we end up with</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 the networks shown in (b) or (c), representing two independent realizations generated by the same hidden parameter sequence (a). The expected number of links in the obtained network is </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id="970" name="Google Shape;970;p90"/>
          <p:cNvPicPr preferRelativeResize="0"/>
          <p:nvPr/>
        </p:nvPicPr>
        <p:blipFill rotWithShape="1">
          <a:blip r:embed="rId3">
            <a:alphaModFix/>
          </a:blip>
          <a:srcRect b="0" l="0" r="0" t="0"/>
          <a:stretch/>
        </p:blipFill>
        <p:spPr>
          <a:xfrm>
            <a:off x="6388073" y="1740599"/>
            <a:ext cx="1028700" cy="368300"/>
          </a:xfrm>
          <a:prstGeom prst="rect">
            <a:avLst/>
          </a:prstGeom>
          <a:noFill/>
          <a:ln>
            <a:noFill/>
          </a:ln>
        </p:spPr>
      </p:pic>
      <p:pic>
        <p:nvPicPr>
          <p:cNvPr id="971" name="Google Shape;971;p90"/>
          <p:cNvPicPr preferRelativeResize="0"/>
          <p:nvPr/>
        </p:nvPicPr>
        <p:blipFill rotWithShape="1">
          <a:blip r:embed="rId4">
            <a:alphaModFix/>
          </a:blip>
          <a:srcRect b="0" l="0" r="0" t="0"/>
          <a:stretch/>
        </p:blipFill>
        <p:spPr>
          <a:xfrm>
            <a:off x="6211447" y="3949814"/>
            <a:ext cx="1638300" cy="469900"/>
          </a:xfrm>
          <a:prstGeom prst="rect">
            <a:avLst/>
          </a:prstGeom>
          <a:noFill/>
          <a:ln>
            <a:noFill/>
          </a:ln>
        </p:spPr>
      </p:pic>
      <p:pic>
        <p:nvPicPr>
          <p:cNvPr id="972" name="Google Shape;972;p90"/>
          <p:cNvPicPr preferRelativeResize="0"/>
          <p:nvPr/>
        </p:nvPicPr>
        <p:blipFill rotWithShape="1">
          <a:blip r:embed="rId5">
            <a:alphaModFix/>
          </a:blip>
          <a:srcRect b="0" l="0" r="0" t="0"/>
          <a:stretch/>
        </p:blipFill>
        <p:spPr>
          <a:xfrm>
            <a:off x="222949" y="571500"/>
            <a:ext cx="4106426" cy="4404301"/>
          </a:xfrm>
          <a:prstGeom prst="rect">
            <a:avLst/>
          </a:prstGeom>
          <a:noFill/>
          <a:ln>
            <a:noFill/>
          </a:ln>
        </p:spPr>
      </p:pic>
      <p:pic>
        <p:nvPicPr>
          <p:cNvPr id="973" name="Google Shape;973;p90"/>
          <p:cNvPicPr preferRelativeResize="0"/>
          <p:nvPr/>
        </p:nvPicPr>
        <p:blipFill rotWithShape="1">
          <a:blip r:embed="rId6">
            <a:alphaModFix/>
          </a:blip>
          <a:srcRect b="0" l="0" r="0" t="0"/>
          <a:stretch/>
        </p:blipFill>
        <p:spPr>
          <a:xfrm>
            <a:off x="222949" y="5105687"/>
            <a:ext cx="2132596" cy="609313"/>
          </a:xfrm>
          <a:prstGeom prst="rect">
            <a:avLst/>
          </a:prstGeom>
          <a:noFill/>
          <a:ln>
            <a:noFill/>
          </a:ln>
        </p:spPr>
      </p:pic>
      <p:pic>
        <p:nvPicPr>
          <p:cNvPr id="974" name="Google Shape;974;p90"/>
          <p:cNvPicPr preferRelativeResize="0"/>
          <p:nvPr/>
        </p:nvPicPr>
        <p:blipFill rotWithShape="1">
          <a:blip r:embed="rId7">
            <a:alphaModFix/>
          </a:blip>
          <a:srcRect b="0" l="0" r="0" t="0"/>
          <a:stretch/>
        </p:blipFill>
        <p:spPr>
          <a:xfrm>
            <a:off x="3858890" y="5209307"/>
            <a:ext cx="1426219" cy="388969"/>
          </a:xfrm>
          <a:prstGeom prst="rect">
            <a:avLst/>
          </a:prstGeom>
          <a:noFill/>
          <a:ln>
            <a:noFill/>
          </a:ln>
        </p:spPr>
      </p:pic>
      <p:pic>
        <p:nvPicPr>
          <p:cNvPr id="975" name="Google Shape;975;p90"/>
          <p:cNvPicPr preferRelativeResize="0"/>
          <p:nvPr/>
        </p:nvPicPr>
        <p:blipFill rotWithShape="1">
          <a:blip r:embed="rId8">
            <a:alphaModFix/>
          </a:blip>
          <a:srcRect b="0" l="0" r="0" t="0"/>
          <a:stretch/>
        </p:blipFill>
        <p:spPr>
          <a:xfrm>
            <a:off x="5459111" y="5024781"/>
            <a:ext cx="1504671" cy="689641"/>
          </a:xfrm>
          <a:prstGeom prst="rect">
            <a:avLst/>
          </a:prstGeom>
          <a:noFill/>
          <a:ln>
            <a:noFill/>
          </a:ln>
        </p:spPr>
      </p:pic>
      <p:pic>
        <p:nvPicPr>
          <p:cNvPr id="976" name="Google Shape;976;p90"/>
          <p:cNvPicPr preferRelativeResize="0"/>
          <p:nvPr/>
        </p:nvPicPr>
        <p:blipFill rotWithShape="1">
          <a:blip r:embed="rId9">
            <a:alphaModFix/>
          </a:blip>
          <a:srcRect b="0" l="0" r="0" t="0"/>
          <a:stretch/>
        </p:blipFill>
        <p:spPr>
          <a:xfrm>
            <a:off x="7457361" y="4672067"/>
            <a:ext cx="1611720" cy="537240"/>
          </a:xfrm>
          <a:prstGeom prst="rect">
            <a:avLst/>
          </a:prstGeom>
          <a:noFill/>
          <a:ln>
            <a:noFill/>
          </a:ln>
        </p:spPr>
      </p:pic>
      <p:pic>
        <p:nvPicPr>
          <p:cNvPr id="977" name="Google Shape;977;p90"/>
          <p:cNvPicPr preferRelativeResize="0"/>
          <p:nvPr/>
        </p:nvPicPr>
        <p:blipFill rotWithShape="1">
          <a:blip r:embed="rId10">
            <a:alphaModFix/>
          </a:blip>
          <a:srcRect b="0" l="0" r="0" t="0"/>
          <a:stretch/>
        </p:blipFill>
        <p:spPr>
          <a:xfrm>
            <a:off x="7500497" y="5198802"/>
            <a:ext cx="1201546" cy="52431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Decision tree</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983" name="Google Shape;983;p91"/>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984" name="Google Shape;984;p91"/>
          <p:cNvPicPr preferRelativeResize="0"/>
          <p:nvPr/>
        </p:nvPicPr>
        <p:blipFill rotWithShape="1">
          <a:blip r:embed="rId3">
            <a:alphaModFix/>
          </a:blip>
          <a:srcRect b="0" l="0" r="0" t="0"/>
          <a:stretch/>
        </p:blipFill>
        <p:spPr>
          <a:xfrm>
            <a:off x="1092830" y="1061026"/>
            <a:ext cx="6475330" cy="374476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9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Case Study: PPI Network</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990" name="Google Shape;990;p92"/>
          <p:cNvPicPr preferRelativeResize="0"/>
          <p:nvPr/>
        </p:nvPicPr>
        <p:blipFill rotWithShape="1">
          <a:blip r:embed="rId3">
            <a:alphaModFix/>
          </a:blip>
          <a:srcRect b="0" l="0" r="0" t="0"/>
          <a:stretch/>
        </p:blipFill>
        <p:spPr>
          <a:xfrm>
            <a:off x="375212" y="953895"/>
            <a:ext cx="4520669" cy="4494983"/>
          </a:xfrm>
          <a:prstGeom prst="rect">
            <a:avLst/>
          </a:prstGeom>
          <a:noFill/>
          <a:ln>
            <a:noFill/>
          </a:ln>
        </p:spPr>
      </p:pic>
      <p:pic>
        <p:nvPicPr>
          <p:cNvPr id="991" name="Google Shape;991;p92"/>
          <p:cNvPicPr preferRelativeResize="0"/>
          <p:nvPr/>
        </p:nvPicPr>
        <p:blipFill rotWithShape="1">
          <a:blip r:embed="rId4">
            <a:alphaModFix/>
          </a:blip>
          <a:srcRect b="0" l="0" r="0" t="0"/>
          <a:stretch/>
        </p:blipFill>
        <p:spPr>
          <a:xfrm>
            <a:off x="5335656" y="4689186"/>
            <a:ext cx="3618126" cy="63615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93"/>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summary</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997" name="Google Shape;997;p9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9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998" name="Google Shape;998;p93"/>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9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004" name="Google Shape;1004;p9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1005" name="Google Shape;1005;p94"/>
          <p:cNvPicPr preferRelativeResize="0"/>
          <p:nvPr/>
        </p:nvPicPr>
        <p:blipFill rotWithShape="1">
          <a:blip r:embed="rId3">
            <a:alphaModFix/>
          </a:blip>
          <a:srcRect b="0" l="0" r="0" t="0"/>
          <a:stretch/>
        </p:blipFill>
        <p:spPr>
          <a:xfrm>
            <a:off x="683624" y="571501"/>
            <a:ext cx="1913999" cy="5190997"/>
          </a:xfrm>
          <a:prstGeom prst="rect">
            <a:avLst/>
          </a:prstGeom>
          <a:noFill/>
          <a:ln>
            <a:noFill/>
          </a:ln>
        </p:spPr>
      </p:pic>
      <p:pic>
        <p:nvPicPr>
          <p:cNvPr id="1006" name="Google Shape;1006;p94"/>
          <p:cNvPicPr preferRelativeResize="0"/>
          <p:nvPr/>
        </p:nvPicPr>
        <p:blipFill rotWithShape="1">
          <a:blip r:embed="rId4">
            <a:alphaModFix/>
          </a:blip>
          <a:srcRect b="0" l="0" r="0" t="0"/>
          <a:stretch/>
        </p:blipFill>
        <p:spPr>
          <a:xfrm>
            <a:off x="3011038" y="951346"/>
            <a:ext cx="4709680" cy="1971144"/>
          </a:xfrm>
          <a:prstGeom prst="rect">
            <a:avLst/>
          </a:prstGeom>
          <a:noFill/>
          <a:ln>
            <a:noFill/>
          </a:ln>
        </p:spPr>
      </p:pic>
      <p:pic>
        <p:nvPicPr>
          <p:cNvPr id="1007" name="Google Shape;1007;p94"/>
          <p:cNvPicPr preferRelativeResize="0"/>
          <p:nvPr/>
        </p:nvPicPr>
        <p:blipFill rotWithShape="1">
          <a:blip r:embed="rId5">
            <a:alphaModFix/>
          </a:blip>
          <a:srcRect b="0" l="0" r="0" t="0"/>
          <a:stretch/>
        </p:blipFill>
        <p:spPr>
          <a:xfrm>
            <a:off x="3011038" y="3171536"/>
            <a:ext cx="4781542" cy="1446645"/>
          </a:xfrm>
          <a:prstGeom prst="rect">
            <a:avLst/>
          </a:prstGeom>
          <a:noFill/>
          <a:ln>
            <a:noFill/>
          </a:ln>
        </p:spPr>
      </p:pic>
      <p:pic>
        <p:nvPicPr>
          <p:cNvPr id="1008" name="Google Shape;1008;p94"/>
          <p:cNvPicPr preferRelativeResize="0"/>
          <p:nvPr/>
        </p:nvPicPr>
        <p:blipFill rotWithShape="1">
          <a:blip r:embed="rId6">
            <a:alphaModFix/>
          </a:blip>
          <a:srcRect b="0" l="0" r="0" t="0"/>
          <a:stretch/>
        </p:blipFill>
        <p:spPr>
          <a:xfrm>
            <a:off x="3011038" y="4632613"/>
            <a:ext cx="4781542" cy="3689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Hubs</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252" name="Google Shape;252;p3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3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53" name="Google Shape;253;p35"/>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6"/>
          <p:cNvPicPr preferRelativeResize="0"/>
          <p:nvPr/>
        </p:nvPicPr>
        <p:blipFill rotWithShape="1">
          <a:blip r:embed="rId3">
            <a:alphaModFix/>
          </a:blip>
          <a:srcRect b="0" l="0" r="0" t="0"/>
          <a:stretch/>
        </p:blipFill>
        <p:spPr>
          <a:xfrm>
            <a:off x="1542037" y="430390"/>
            <a:ext cx="5781630" cy="5355989"/>
          </a:xfrm>
          <a:prstGeom prst="rect">
            <a:avLst/>
          </a:prstGeom>
          <a:noFill/>
          <a:ln>
            <a:noFill/>
          </a:ln>
        </p:spPr>
      </p:pic>
      <p:sp>
        <p:nvSpPr>
          <p:cNvPr id="260" name="Google Shape;260;p3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difference between a power law and an exponential distribution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difference between a power law and an exponential distribution</a:t>
            </a:r>
            <a:endParaRPr/>
          </a:p>
        </p:txBody>
      </p:sp>
      <p:sp>
        <p:nvSpPr>
          <p:cNvPr id="267" name="Google Shape;267;p37"/>
          <p:cNvSpPr/>
          <p:nvPr/>
        </p:nvSpPr>
        <p:spPr>
          <a:xfrm>
            <a:off x="677663" y="908808"/>
            <a:ext cx="7863339"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Let us use the WWW to illustrate the properties of the high-</a:t>
            </a:r>
            <a:r>
              <a:rPr b="1" i="1" lang="en-US" sz="1800">
                <a:solidFill>
                  <a:schemeClr val="dk1"/>
                </a:solidFill>
                <a:latin typeface="Arial"/>
                <a:ea typeface="Arial"/>
                <a:cs typeface="Arial"/>
                <a:sym typeface="Arial"/>
              </a:rPr>
              <a:t>k regime. </a:t>
            </a:r>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The probability to have a node with k~100  is </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i="1" lang="en-US" sz="1800">
                <a:solidFill>
                  <a:schemeClr val="dk1"/>
                </a:solidFill>
                <a:latin typeface="Arial"/>
                <a:ea typeface="Arial"/>
                <a:cs typeface="Arial"/>
                <a:sym typeface="Arial"/>
              </a:rPr>
              <a:t>About                        in a Poisson distribution </a:t>
            </a:r>
            <a:endParaRPr/>
          </a:p>
          <a:p>
            <a:pPr indent="0" lvl="0" marL="0" marR="0" rtl="0" algn="l">
              <a:spcBef>
                <a:spcPts val="0"/>
              </a:spcBef>
              <a:spcAft>
                <a:spcPts val="0"/>
              </a:spcAft>
              <a:buClr>
                <a:schemeClr val="dk1"/>
              </a:buClr>
              <a:buSzPts val="1800"/>
              <a:buFont typeface="Arial"/>
              <a:buNone/>
            </a:pPr>
            <a:r>
              <a:t/>
            </a:r>
            <a:endParaRPr i="1"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i="1" lang="en-US" sz="1800">
                <a:solidFill>
                  <a:schemeClr val="dk1"/>
                </a:solidFill>
                <a:latin typeface="Arial"/>
                <a:ea typeface="Arial"/>
                <a:cs typeface="Arial"/>
                <a:sym typeface="Arial"/>
              </a:rPr>
              <a:t>About                       if  p</a:t>
            </a:r>
            <a:r>
              <a:rPr baseline="-25000" i="1" lang="en-US" sz="1800">
                <a:solidFill>
                  <a:schemeClr val="dk1"/>
                </a:solidFill>
                <a:latin typeface="Arial"/>
                <a:ea typeface="Arial"/>
                <a:cs typeface="Arial"/>
                <a:sym typeface="Arial"/>
              </a:rPr>
              <a:t>k</a:t>
            </a:r>
            <a:r>
              <a:rPr i="1" lang="en-US" sz="1800">
                <a:solidFill>
                  <a:schemeClr val="dk1"/>
                </a:solidFill>
                <a:latin typeface="Arial"/>
                <a:ea typeface="Arial"/>
                <a:cs typeface="Arial"/>
                <a:sym typeface="Arial"/>
              </a:rPr>
              <a:t> follows a power law. </a:t>
            </a:r>
            <a:endParaRPr/>
          </a:p>
          <a:p>
            <a:pPr indent="0" lvl="0" marL="0" marR="0" rtl="0" algn="l">
              <a:spcBef>
                <a:spcPts val="0"/>
              </a:spcBef>
              <a:spcAft>
                <a:spcPts val="0"/>
              </a:spcAft>
              <a:buClr>
                <a:schemeClr val="dk1"/>
              </a:buClr>
              <a:buSzPts val="1800"/>
              <a:buFont typeface="Arial"/>
              <a:buNone/>
            </a:pPr>
            <a:r>
              <a:t/>
            </a:r>
            <a:endParaRPr i="1"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i="1" lang="en-US" sz="1800">
                <a:solidFill>
                  <a:schemeClr val="dk1"/>
                </a:solidFill>
                <a:latin typeface="Arial"/>
                <a:ea typeface="Arial"/>
                <a:cs typeface="Arial"/>
                <a:sym typeface="Arial"/>
              </a:rPr>
              <a:t>Consequently, if the WWW were to be a random network, according to the Poisson prediction we would expect 10</a:t>
            </a:r>
            <a:r>
              <a:rPr baseline="30000" i="1" lang="en-US" sz="1800">
                <a:solidFill>
                  <a:schemeClr val="dk1"/>
                </a:solidFill>
                <a:latin typeface="Arial"/>
                <a:ea typeface="Arial"/>
                <a:cs typeface="Arial"/>
                <a:sym typeface="Arial"/>
              </a:rPr>
              <a:t>-18    </a:t>
            </a:r>
            <a:r>
              <a:rPr i="1" lang="en-US" sz="1800">
                <a:solidFill>
                  <a:schemeClr val="dk1"/>
                </a:solidFill>
                <a:latin typeface="Arial"/>
                <a:ea typeface="Arial"/>
                <a:cs typeface="Arial"/>
                <a:sym typeface="Arial"/>
              </a:rPr>
              <a:t>k&gt;100 degree nodes, or none.</a:t>
            </a:r>
            <a:endParaRPr baseline="30000" i="1"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i="1"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i="1" lang="en-US" sz="1800">
                <a:solidFill>
                  <a:schemeClr val="dk1"/>
                </a:solidFill>
                <a:latin typeface="Arial"/>
                <a:ea typeface="Arial"/>
                <a:cs typeface="Arial"/>
                <a:sym typeface="Arial"/>
              </a:rPr>
              <a:t>For a power law degree distribution, we expect about                           k&gt;100 degree nodes</a:t>
            </a:r>
            <a:endParaRPr sz="1800">
              <a:solidFill>
                <a:schemeClr val="dk1"/>
              </a:solidFill>
              <a:latin typeface="Arial"/>
              <a:ea typeface="Arial"/>
              <a:cs typeface="Arial"/>
              <a:sym typeface="Arial"/>
            </a:endParaRPr>
          </a:p>
        </p:txBody>
      </p:sp>
      <p:pic>
        <p:nvPicPr>
          <p:cNvPr id="268" name="Google Shape;268;p37"/>
          <p:cNvPicPr preferRelativeResize="0"/>
          <p:nvPr/>
        </p:nvPicPr>
        <p:blipFill rotWithShape="1">
          <a:blip r:embed="rId3">
            <a:alphaModFix/>
          </a:blip>
          <a:srcRect b="0" l="0" r="0" t="0"/>
          <a:stretch/>
        </p:blipFill>
        <p:spPr>
          <a:xfrm>
            <a:off x="1736164" y="1795592"/>
            <a:ext cx="1041400" cy="266700"/>
          </a:xfrm>
          <a:prstGeom prst="rect">
            <a:avLst/>
          </a:prstGeom>
          <a:noFill/>
          <a:ln>
            <a:noFill/>
          </a:ln>
        </p:spPr>
      </p:pic>
      <p:pic>
        <p:nvPicPr>
          <p:cNvPr id="269" name="Google Shape;269;p37"/>
          <p:cNvPicPr preferRelativeResize="0"/>
          <p:nvPr/>
        </p:nvPicPr>
        <p:blipFill rotWithShape="1">
          <a:blip r:embed="rId4">
            <a:alphaModFix/>
          </a:blip>
          <a:srcRect b="0" l="0" r="0" t="0"/>
          <a:stretch/>
        </p:blipFill>
        <p:spPr>
          <a:xfrm>
            <a:off x="1736164" y="2266833"/>
            <a:ext cx="977900" cy="266700"/>
          </a:xfrm>
          <a:prstGeom prst="rect">
            <a:avLst/>
          </a:prstGeom>
          <a:noFill/>
          <a:ln>
            <a:noFill/>
          </a:ln>
        </p:spPr>
      </p:pic>
      <p:pic>
        <p:nvPicPr>
          <p:cNvPr id="270" name="Google Shape;270;p37"/>
          <p:cNvPicPr preferRelativeResize="0"/>
          <p:nvPr/>
        </p:nvPicPr>
        <p:blipFill rotWithShape="1">
          <a:blip r:embed="rId5">
            <a:alphaModFix/>
          </a:blip>
          <a:srcRect b="0" l="0" r="0" t="0"/>
          <a:stretch/>
        </p:blipFill>
        <p:spPr>
          <a:xfrm>
            <a:off x="6392328" y="3705138"/>
            <a:ext cx="1066800" cy="266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